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71" r:id="rId3"/>
    <p:sldId id="257" r:id="rId4"/>
    <p:sldId id="258" r:id="rId5"/>
    <p:sldId id="260" r:id="rId6"/>
    <p:sldId id="261" r:id="rId7"/>
    <p:sldId id="262" r:id="rId8"/>
    <p:sldId id="263" r:id="rId9"/>
    <p:sldId id="264" r:id="rId10"/>
    <p:sldId id="272" r:id="rId11"/>
    <p:sldId id="273" r:id="rId12"/>
    <p:sldId id="276" r:id="rId13"/>
    <p:sldId id="277" r:id="rId14"/>
    <p:sldId id="274" r:id="rId15"/>
    <p:sldId id="265" r:id="rId16"/>
    <p:sldId id="283" r:id="rId17"/>
    <p:sldId id="284" r:id="rId18"/>
    <p:sldId id="266" r:id="rId19"/>
    <p:sldId id="285" r:id="rId20"/>
    <p:sldId id="286" r:id="rId21"/>
    <p:sldId id="267" r:id="rId22"/>
    <p:sldId id="268" r:id="rId23"/>
    <p:sldId id="270" r:id="rId24"/>
    <p:sldId id="278" r:id="rId25"/>
    <p:sldId id="279" r:id="rId26"/>
    <p:sldId id="280" r:id="rId27"/>
    <p:sldId id="282" r:id="rId28"/>
    <p:sldId id="287" r:id="rId29"/>
    <p:sldId id="289" r:id="rId30"/>
    <p:sldId id="290" r:id="rId31"/>
    <p:sldId id="288" r:id="rId32"/>
    <p:sldId id="291" r:id="rId33"/>
    <p:sldId id="292" r:id="rId3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536"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2F6866-F171-45CA-83B8-67E02D622E14}" type="datetimeFigureOut">
              <a:rPr lang="it-IT"/>
              <a:pPr>
                <a:defRPr/>
              </a:pPr>
              <a:t>03/03/2014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180B052-8054-4AC3-BC80-99728891061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481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FCBBC0-F331-4AF1-95C3-9ABAC5883F19}" type="slidenum">
              <a:rPr lang="it-IT">
                <a:cs typeface="Arial" charset="0"/>
              </a:rPr>
              <a:pPr fontAlgn="base">
                <a:spcBef>
                  <a:spcPct val="0"/>
                </a:spcBef>
                <a:spcAft>
                  <a:spcPct val="0"/>
                </a:spcAft>
              </a:pPr>
              <a:t>33</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8B667EC0-C4EC-4914-BBE3-FD82CE355992}" type="datetimeFigureOut">
              <a:rPr lang="it-IT"/>
              <a:pPr>
                <a:defRPr/>
              </a:pPr>
              <a:t>03/03/2014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7F718C6-EE5B-4AC6-8AC1-D9C0366F2C7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ln/>
        </p:spPr>
        <p:txBody>
          <a:bodyPr/>
          <a:lstStyle>
            <a:lvl1pPr>
              <a:defRPr/>
            </a:lvl1pPr>
          </a:lstStyle>
          <a:p>
            <a:pPr>
              <a:defRPr/>
            </a:pPr>
            <a:fld id="{47156725-601D-47B1-8D1E-4241DCBEB580}" type="datetimeFigureOut">
              <a:rPr lang="it-IT"/>
              <a:pPr>
                <a:defRPr/>
              </a:pPr>
              <a:t>03/03/2014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A0C12B60-CA29-4FB6-BDE1-3B31B973B1B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ln/>
        </p:spPr>
        <p:txBody>
          <a:bodyPr/>
          <a:lstStyle>
            <a:lvl1pPr>
              <a:defRPr/>
            </a:lvl1pPr>
          </a:lstStyle>
          <a:p>
            <a:pPr>
              <a:defRPr/>
            </a:pPr>
            <a:fld id="{26EFF7F1-B2B2-4606-B38C-AE4119D1DF03}" type="datetimeFigureOut">
              <a:rPr lang="it-IT"/>
              <a:pPr>
                <a:defRPr/>
              </a:pPr>
              <a:t>03/03/2014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6328EE8-01C5-478E-9285-3298B791790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DACF7C89-E22B-4367-B72B-426311FAD2BE}" type="datetimeFigureOut">
              <a:rPr lang="it-IT"/>
              <a:pPr>
                <a:defRPr/>
              </a:pPr>
              <a:t>03/03/2014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F0BC605-6185-4D58-A9AE-D0DA2AA9BEF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Date Placeholder 3"/>
          <p:cNvSpPr>
            <a:spLocks noGrp="1"/>
          </p:cNvSpPr>
          <p:nvPr>
            <p:ph type="dt" sz="half" idx="10"/>
          </p:nvPr>
        </p:nvSpPr>
        <p:spPr/>
        <p:txBody>
          <a:bodyPr/>
          <a:lstStyle>
            <a:lvl1pPr>
              <a:defRPr/>
            </a:lvl1pPr>
          </a:lstStyle>
          <a:p>
            <a:pPr>
              <a:defRPr/>
            </a:pPr>
            <a:fld id="{96EE0679-3D7F-4A3E-A228-BEBE52041E55}" type="datetimeFigureOut">
              <a:rPr lang="it-IT"/>
              <a:pPr>
                <a:defRPr/>
              </a:pPr>
              <a:t>03/03/2014</a:t>
            </a:fld>
            <a:endParaRPr lang="it-IT"/>
          </a:p>
        </p:txBody>
      </p:sp>
      <p:sp>
        <p:nvSpPr>
          <p:cNvPr id="7" name="Footer Placeholder 4"/>
          <p:cNvSpPr>
            <a:spLocks noGrp="1"/>
          </p:cNvSpPr>
          <p:nvPr>
            <p:ph type="ftr" sz="quarter" idx="11"/>
          </p:nvPr>
        </p:nvSpPr>
        <p:spPr/>
        <p:txBody>
          <a:bodyPr/>
          <a:lstStyle>
            <a:lvl1pPr>
              <a:defRPr/>
            </a:lvl1pPr>
          </a:lstStyle>
          <a:p>
            <a:pPr>
              <a:defRPr/>
            </a:pPr>
            <a:endParaRPr lang="it-IT"/>
          </a:p>
        </p:txBody>
      </p:sp>
      <p:sp>
        <p:nvSpPr>
          <p:cNvPr id="8" name="Slide Number Placeholder 5"/>
          <p:cNvSpPr>
            <a:spLocks noGrp="1"/>
          </p:cNvSpPr>
          <p:nvPr>
            <p:ph type="sldNum" sz="quarter" idx="12"/>
          </p:nvPr>
        </p:nvSpPr>
        <p:spPr/>
        <p:txBody>
          <a:bodyPr/>
          <a:lstStyle>
            <a:lvl1pPr>
              <a:defRPr/>
            </a:lvl1pPr>
          </a:lstStyle>
          <a:p>
            <a:pPr>
              <a:defRPr/>
            </a:pPr>
            <a:fld id="{9179F3FA-A324-4B6E-947A-F26970413AF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 name="Title 1"/>
          <p:cNvSpPr>
            <a:spLocks noGrp="1"/>
          </p:cNvSpPr>
          <p:nvPr>
            <p:ph type="title"/>
          </p:nvPr>
        </p:nvSpPr>
        <p:spPr/>
        <p:txBody>
          <a:bodyPr/>
          <a:lstStyle/>
          <a:p>
            <a:r>
              <a:rPr lang="it-IT" smtClean="0"/>
              <a:t>Fare clic per modificare lo stile del titolo</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5"/>
          </p:nvPr>
        </p:nvSpPr>
        <p:spPr/>
        <p:txBody>
          <a:bodyPr/>
          <a:lstStyle>
            <a:lvl1pPr>
              <a:defRPr/>
            </a:lvl1pPr>
          </a:lstStyle>
          <a:p>
            <a:pPr>
              <a:defRPr/>
            </a:pPr>
            <a:fld id="{49192D53-AAE0-4B31-B338-D877FB8501D4}" type="datetimeFigureOut">
              <a:rPr lang="it-IT"/>
              <a:pPr>
                <a:defRPr/>
              </a:pPr>
              <a:t>03/03/2014</a:t>
            </a:fld>
            <a:endParaRPr lang="it-IT"/>
          </a:p>
        </p:txBody>
      </p:sp>
      <p:sp>
        <p:nvSpPr>
          <p:cNvPr id="7" name="Footer Placeholder 5"/>
          <p:cNvSpPr>
            <a:spLocks noGrp="1"/>
          </p:cNvSpPr>
          <p:nvPr>
            <p:ph type="ftr" sz="quarter" idx="16"/>
          </p:nvPr>
        </p:nvSpPr>
        <p:spPr/>
        <p:txBody>
          <a:bodyPr/>
          <a:lstStyle>
            <a:lvl1pPr>
              <a:defRPr/>
            </a:lvl1pPr>
          </a:lstStyle>
          <a:p>
            <a:pPr>
              <a:defRPr/>
            </a:pPr>
            <a:endParaRPr lang="it-IT"/>
          </a:p>
        </p:txBody>
      </p:sp>
      <p:sp>
        <p:nvSpPr>
          <p:cNvPr id="8" name="Slide Number Placeholder 6"/>
          <p:cNvSpPr>
            <a:spLocks noGrp="1"/>
          </p:cNvSpPr>
          <p:nvPr>
            <p:ph type="sldNum" sz="quarter" idx="17"/>
          </p:nvPr>
        </p:nvSpPr>
        <p:spPr/>
        <p:txBody>
          <a:bodyPr/>
          <a:lstStyle>
            <a:lvl1pPr>
              <a:defRPr/>
            </a:lvl1pPr>
          </a:lstStyle>
          <a:p>
            <a:pPr>
              <a:defRPr/>
            </a:pPr>
            <a:fld id="{15663E56-60AF-4001-84C1-E02A2766168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Date Placeholder 6"/>
          <p:cNvSpPr>
            <a:spLocks noGrp="1"/>
          </p:cNvSpPr>
          <p:nvPr>
            <p:ph type="dt" sz="half" idx="15"/>
          </p:nvPr>
        </p:nvSpPr>
        <p:spPr/>
        <p:txBody>
          <a:bodyPr/>
          <a:lstStyle>
            <a:lvl1pPr>
              <a:defRPr/>
            </a:lvl1pPr>
          </a:lstStyle>
          <a:p>
            <a:pPr>
              <a:defRPr/>
            </a:pPr>
            <a:fld id="{6E0647FA-7BCE-411A-A3F6-30CFC34A13E8}" type="datetimeFigureOut">
              <a:rPr lang="it-IT"/>
              <a:pPr>
                <a:defRPr/>
              </a:pPr>
              <a:t>03/03/2014</a:t>
            </a:fld>
            <a:endParaRPr lang="it-IT"/>
          </a:p>
        </p:txBody>
      </p:sp>
      <p:sp>
        <p:nvSpPr>
          <p:cNvPr id="9" name="Footer Placeholder 7"/>
          <p:cNvSpPr>
            <a:spLocks noGrp="1"/>
          </p:cNvSpPr>
          <p:nvPr>
            <p:ph type="ftr" sz="quarter" idx="16"/>
          </p:nvPr>
        </p:nvSpPr>
        <p:spPr/>
        <p:txBody>
          <a:bodyPr/>
          <a:lstStyle>
            <a:lvl1pPr>
              <a:defRPr/>
            </a:lvl1pPr>
          </a:lstStyle>
          <a:p>
            <a:pPr>
              <a:defRPr/>
            </a:pPr>
            <a:endParaRPr lang="it-IT"/>
          </a:p>
        </p:txBody>
      </p:sp>
      <p:sp>
        <p:nvSpPr>
          <p:cNvPr id="10" name="Slide Number Placeholder 8"/>
          <p:cNvSpPr>
            <a:spLocks noGrp="1"/>
          </p:cNvSpPr>
          <p:nvPr>
            <p:ph type="sldNum" sz="quarter" idx="17"/>
          </p:nvPr>
        </p:nvSpPr>
        <p:spPr/>
        <p:txBody>
          <a:bodyPr/>
          <a:lstStyle>
            <a:lvl1pPr>
              <a:defRPr/>
            </a:lvl1pPr>
          </a:lstStyle>
          <a:p>
            <a:pPr>
              <a:defRPr/>
            </a:pPr>
            <a:fld id="{56F1331A-903E-4DA9-8001-6AB4B42BDBA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Date Placeholder 2"/>
          <p:cNvSpPr>
            <a:spLocks noGrp="1"/>
          </p:cNvSpPr>
          <p:nvPr>
            <p:ph type="dt" sz="half" idx="10"/>
          </p:nvPr>
        </p:nvSpPr>
        <p:spPr/>
        <p:txBody>
          <a:bodyPr/>
          <a:lstStyle>
            <a:lvl1pPr>
              <a:defRPr/>
            </a:lvl1pPr>
          </a:lstStyle>
          <a:p>
            <a:pPr>
              <a:defRPr/>
            </a:pPr>
            <a:fld id="{7BB59B8B-1AFC-480D-B7BB-558DDE2518DC}" type="datetimeFigureOut">
              <a:rPr lang="it-IT"/>
              <a:pPr>
                <a:defRPr/>
              </a:pPr>
              <a:t>03/03/2014</a:t>
            </a:fld>
            <a:endParaRPr lang="it-IT"/>
          </a:p>
        </p:txBody>
      </p:sp>
      <p:sp>
        <p:nvSpPr>
          <p:cNvPr id="5" name="Footer Placeholder 3"/>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pPr>
              <a:defRPr/>
            </a:pPr>
            <a:fld id="{92F98A9D-C684-44AB-8293-2C499171425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FD77F0B0-F36E-43F0-8432-95C31C94E4D3}" type="datetimeFigureOut">
              <a:rPr lang="it-IT"/>
              <a:pPr>
                <a:defRPr/>
              </a:pPr>
              <a:t>03/03/2014</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03173E2B-4E53-4243-B060-7F2C0AD5312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Content Placeholder 8"/>
          <p:cNvSpPr>
            <a:spLocks noGrp="1"/>
          </p:cNvSpPr>
          <p:nvPr>
            <p:ph sz="quarter" idx="13"/>
          </p:nvPr>
        </p:nvSpPr>
        <p:spPr>
          <a:xfrm>
            <a:off x="1371600" y="1676400"/>
            <a:ext cx="3276600"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4"/>
          </p:nvPr>
        </p:nvSpPr>
        <p:spPr>
          <a:ln/>
        </p:spPr>
        <p:txBody>
          <a:bodyPr/>
          <a:lstStyle>
            <a:lvl1pPr>
              <a:defRPr/>
            </a:lvl1pPr>
          </a:lstStyle>
          <a:p>
            <a:pPr>
              <a:defRPr/>
            </a:pPr>
            <a:fld id="{797FEA35-D16C-448C-A994-E853973C1960}" type="datetimeFigureOut">
              <a:rPr lang="it-IT"/>
              <a:pPr>
                <a:defRPr/>
              </a:pPr>
              <a:t>03/03/2014</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pPr>
              <a:defRPr/>
            </a:pPr>
            <a:fld id="{7C3C6552-F647-4D71-98D9-9C6052AC9CC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4D649FB6-5C3D-4103-AC70-EF2D102587FA}" type="datetimeFigureOut">
              <a:rPr lang="it-IT"/>
              <a:pPr>
                <a:defRPr/>
              </a:pPr>
              <a:t>03/03/2014</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C57E878C-0B40-4994-82B4-1FDF9387EA5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89395C87-201E-4BAB-B8C8-8E6F84DFAE87}" type="datetimeFigureOut">
              <a:rPr lang="it-IT"/>
              <a:pPr>
                <a:defRPr/>
              </a:pPr>
              <a:t>03/03/2014</a:t>
            </a:fld>
            <a:endParaRPr lang="it-IT"/>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cs typeface="+mn-cs"/>
              </a:defRPr>
            </a:lvl1pPr>
          </a:lstStyle>
          <a:p>
            <a:pPr>
              <a:defRPr/>
            </a:pPr>
            <a:fld id="{C82BA82C-BC4E-4BE1-8017-0FC0E8605FF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78" r:id="rId9"/>
    <p:sldLayoutId id="2147483669" r:id="rId10"/>
    <p:sldLayoutId id="2147483668"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1.bp.blogspot.com/-6nJz1QM5F5g/TeOI4cGgIBI/AAAAAAAAISc/jdklto2joAY/s1600/2.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imgres?imgurl=http://www.bambinidavivere.com/wp-content/uploads/2012/09/baracca-trento-trieste.jpg&amp;imgrefurl=http://www.bambinidavivere.com/2012/09/18/burattini-alla-storica-baracca-in-piazza-trento-trieste/&amp;docid=fedCH0ECM-xMFM&amp;tbnid=7cYX3SgxulNpeM:&amp;w=250&amp;h=200&amp;ei=p4v_Up_1NYONtQb6sYGgDg&amp;ved=0CAIQxiAwAA&amp;iact=c"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it/url?sa=i&amp;rct=j&amp;q=&amp;esrc=s&amp;source=images&amp;cd=&amp;cad=rja&amp;docid=OYXkLU0gmZsIEM&amp;tbnid=Vu5ydhybekdDRM:&amp;ved=0CAUQjRw&amp;url=http://www.collezione-online.it/stampa_gioco_de_burattini_sta029.htm&amp;ei=M4n_UsboMsrEsgbuyoDIBg&amp;bvm=bv.61535280,d.bGQ&amp;psig=AFQjCNHB4IKiUpzxYBIf4wzh55fbos2SAQ&amp;ust=139256483473501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t.wikipedia.org/wiki/File:Burattini_ca_1770.jpg" TargetMode="Externa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hyperlink" Target="http://www.ebay.it/itm/Stampa-antica-SPETTACOLO-di-BURATTINI-in-Francia-Guignol-1870-Old-Print-/230776133817?pt=Fotografie_e_Stampe&amp;hash=item35bb5458b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bay.it/itm/Stampa-antica-SPETTACOLO-BURATTINI-nella-Francia-rivoluzionaria-1883-Old-print-/291011789594?pt=Fotografie_e_Stampe&amp;hash=item43c1a7831a"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ebay.it/itm/Stampa-antica-NAPOLI-la-strada-burattini-scrivano-cantastorie-1834-Old-print-/230907202639?pt=Fotografie_e_Stampe&amp;hash=item35c3244c4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it/url?sa=i&amp;rct=j&amp;q=&amp;esrc=s&amp;source=images&amp;cd=&amp;cad=rja&amp;docid=uaFMBjHTtKhx3M&amp;tbnid=UhdchMtKsph2QM:&amp;ved=0CAUQjRw&amp;url=http://www.libreriapeyrot.com/item83.htm&amp;ei=J4n_UtHGIsqQtQbdsYDwDg&amp;bvm=bv.61535280,d.bGQ&amp;psig=AFQjCNHB4IKiUpzxYBIf4wzh55fbos2SAQ&amp;ust=1392564834735016"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1412875"/>
            <a:ext cx="6400800" cy="1584325"/>
          </a:xfrm>
        </p:spPr>
        <p:txBody>
          <a:bodyPr>
            <a:noAutofit/>
          </a:bodyPr>
          <a:lstStyle/>
          <a:p>
            <a:pPr fontAlgn="auto">
              <a:spcAft>
                <a:spcPts val="0"/>
              </a:spcAft>
              <a:defRPr/>
            </a:pPr>
            <a:r>
              <a:rPr lang="it-IT" sz="2000" b="1" dirty="0" smtClean="0">
                <a:effectLst>
                  <a:outerShdw blurRad="38100" dist="38100" dir="2700000" algn="tl">
                    <a:srgbClr val="000000">
                      <a:alpha val="43137"/>
                    </a:srgbClr>
                  </a:outerShdw>
                </a:effectLst>
              </a:rPr>
              <a:t>Il teatro dei burattini.</a:t>
            </a:r>
            <a:br>
              <a:rPr lang="it-IT" sz="2000" b="1" dirty="0" smtClean="0">
                <a:effectLst>
                  <a:outerShdw blurRad="38100" dist="38100" dir="2700000" algn="tl">
                    <a:srgbClr val="000000">
                      <a:alpha val="43137"/>
                    </a:srgbClr>
                  </a:outerShdw>
                </a:effectLst>
              </a:rPr>
            </a:br>
            <a:r>
              <a:rPr lang="it-IT" sz="2000" b="1" dirty="0" err="1" smtClean="0">
                <a:effectLst>
                  <a:outerShdw blurRad="38100" dist="38100" dir="2700000" algn="tl">
                    <a:srgbClr val="000000">
                      <a:alpha val="43137"/>
                    </a:srgbClr>
                  </a:outerShdw>
                </a:effectLst>
              </a:rPr>
              <a:t>identitÀ</a:t>
            </a:r>
            <a:r>
              <a:rPr lang="it-IT" sz="2000" b="1" dirty="0" smtClean="0">
                <a:effectLst>
                  <a:outerShdw blurRad="38100" dist="38100" dir="2700000" algn="tl">
                    <a:srgbClr val="000000">
                      <a:alpha val="43137"/>
                    </a:srgbClr>
                  </a:outerShdw>
                </a:effectLst>
              </a:rPr>
              <a:t>, </a:t>
            </a:r>
            <a:r>
              <a:rPr lang="it-IT" sz="2000" b="1" dirty="0" err="1" smtClean="0">
                <a:effectLst>
                  <a:outerShdw blurRad="38100" dist="38100" dir="2700000" algn="tl">
                    <a:srgbClr val="000000">
                      <a:alpha val="43137"/>
                    </a:srgbClr>
                  </a:outerShdw>
                </a:effectLst>
              </a:rPr>
              <a:t>alteritÀ</a:t>
            </a:r>
            <a:r>
              <a:rPr lang="it-IT" sz="2000" b="1" dirty="0" smtClean="0">
                <a:effectLst>
                  <a:outerShdw blurRad="38100" dist="38100" dir="2700000" algn="tl">
                    <a:srgbClr val="000000">
                      <a:alpha val="43137"/>
                    </a:srgbClr>
                  </a:outerShdw>
                </a:effectLst>
              </a:rPr>
              <a:t> e funzione didattica </a:t>
            </a:r>
            <a:r>
              <a:rPr lang="it-IT" sz="2000" b="1" dirty="0" err="1" smtClean="0">
                <a:effectLst>
                  <a:outerShdw blurRad="38100" dist="38100" dir="2700000" algn="tl">
                    <a:srgbClr val="000000">
                      <a:alpha val="43137"/>
                    </a:srgbClr>
                  </a:outerShdw>
                </a:effectLst>
              </a:rPr>
              <a:t>nell’attivitÀ</a:t>
            </a:r>
            <a:r>
              <a:rPr lang="it-IT" sz="2000" b="1" dirty="0" smtClean="0">
                <a:effectLst>
                  <a:outerShdw blurRad="38100" dist="38100" dir="2700000" algn="tl">
                    <a:srgbClr val="000000">
                      <a:alpha val="43137"/>
                    </a:srgbClr>
                  </a:outerShdw>
                </a:effectLst>
              </a:rPr>
              <a:t> degli operatori dello spettacolo viaggiante</a:t>
            </a:r>
            <a:endParaRPr lang="it-IT" sz="2000"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371600" y="3644900"/>
            <a:ext cx="6400800" cy="1223963"/>
          </a:xfrm>
        </p:spPr>
        <p:txBody>
          <a:bodyPr rtlCol="0">
            <a:noAutofit/>
          </a:bodyPr>
          <a:lstStyle/>
          <a:p>
            <a:pPr fontAlgn="auto">
              <a:lnSpc>
                <a:spcPct val="100000"/>
              </a:lnSpc>
              <a:spcAft>
                <a:spcPts val="0"/>
              </a:spcAft>
              <a:defRPr/>
            </a:pPr>
            <a:r>
              <a:rPr lang="it-IT" sz="1800" b="1" dirty="0" smtClean="0"/>
              <a:t>Luisa </a:t>
            </a:r>
            <a:r>
              <a:rPr lang="it-IT" sz="1800" b="1" dirty="0" err="1" smtClean="0"/>
              <a:t>Faldini</a:t>
            </a:r>
            <a:endParaRPr lang="it-IT" sz="1800" b="1" dirty="0" smtClean="0"/>
          </a:p>
          <a:p>
            <a:pPr fontAlgn="auto">
              <a:lnSpc>
                <a:spcPct val="100000"/>
              </a:lnSpc>
              <a:spcAft>
                <a:spcPts val="0"/>
              </a:spcAft>
              <a:defRPr/>
            </a:pPr>
            <a:r>
              <a:rPr lang="it-IT" sz="1800" b="1" dirty="0" smtClean="0"/>
              <a:t>Dipartimento di Scienze  Politiche</a:t>
            </a:r>
          </a:p>
          <a:p>
            <a:pPr fontAlgn="auto">
              <a:lnSpc>
                <a:spcPct val="100000"/>
              </a:lnSpc>
              <a:spcAft>
                <a:spcPts val="0"/>
              </a:spcAft>
              <a:defRPr/>
            </a:pPr>
            <a:r>
              <a:rPr lang="it-IT" sz="1800" b="1" dirty="0" smtClean="0"/>
              <a:t>Università degli Studi di Genova</a:t>
            </a:r>
            <a:endParaRPr lang="it-IT"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71600" y="1557338"/>
            <a:ext cx="6400800" cy="3929062"/>
          </a:xfrm>
        </p:spPr>
        <p:txBody>
          <a:bodyPr rtlCol="0">
            <a:normAutofit/>
          </a:bodyPr>
          <a:lstStyle/>
          <a:p>
            <a:pPr marL="285750" indent="-285750" algn="just" fontAlgn="auto">
              <a:lnSpc>
                <a:spcPct val="100000"/>
              </a:lnSpc>
              <a:spcAft>
                <a:spcPts val="0"/>
              </a:spcAft>
              <a:buFont typeface="Wingdings" pitchFamily="2" charset="2"/>
              <a:buChar char="Ø"/>
              <a:defRPr/>
            </a:pPr>
            <a:r>
              <a:rPr lang="it-IT" sz="1600" b="1" dirty="0">
                <a:latin typeface="Times New Roman" panose="02020603050405020304" pitchFamily="18" charset="0"/>
                <a:cs typeface="Times New Roman" panose="02020603050405020304" pitchFamily="18" charset="0"/>
              </a:rPr>
              <a:t>Nato </a:t>
            </a:r>
            <a:r>
              <a:rPr lang="it-IT" sz="1600" b="1" dirty="0" smtClean="0">
                <a:latin typeface="Times New Roman" panose="02020603050405020304" pitchFamily="18" charset="0"/>
                <a:cs typeface="Times New Roman" panose="02020603050405020304" pitchFamily="18" charset="0"/>
              </a:rPr>
              <a:t>alla </a:t>
            </a:r>
            <a:r>
              <a:rPr lang="it-IT" sz="1600" b="1" dirty="0">
                <a:latin typeface="Times New Roman" panose="02020603050405020304" pitchFamily="18" charset="0"/>
                <a:cs typeface="Times New Roman" panose="02020603050405020304" pitchFamily="18" charset="0"/>
              </a:rPr>
              <a:t>metà del ‘500, il teatro dei burattini </a:t>
            </a:r>
            <a:r>
              <a:rPr lang="it-IT" sz="1600" b="1" dirty="0" smtClean="0">
                <a:latin typeface="Times New Roman" panose="02020603050405020304" pitchFamily="18" charset="0"/>
                <a:cs typeface="Times New Roman" panose="02020603050405020304" pitchFamily="18" charset="0"/>
              </a:rPr>
              <a:t> si diffonde fortemente nei successivi  secoli </a:t>
            </a:r>
            <a:r>
              <a:rPr lang="it-IT" sz="1600" b="1" dirty="0">
                <a:latin typeface="Times New Roman" panose="02020603050405020304" pitchFamily="18" charset="0"/>
                <a:cs typeface="Times New Roman" panose="02020603050405020304" pitchFamily="18" charset="0"/>
              </a:rPr>
              <a:t>XVII e XVIII con burattinai girovaghi che operano sia in Italia che in Europa. E’ il periodo in cui più  forte è lo scambio di tipi di maschere e di spettacoli tra teatro dei burattini e teatro degli attori. </a:t>
            </a:r>
            <a:endParaRPr lang="it-IT" sz="1600" b="1" dirty="0" smtClean="0">
              <a:latin typeface="Times New Roman" panose="02020603050405020304" pitchFamily="18" charset="0"/>
              <a:cs typeface="Times New Roman" panose="02020603050405020304" pitchFamily="18" charset="0"/>
            </a:endParaRPr>
          </a:p>
          <a:p>
            <a:pPr indent="0" algn="just" fontAlgn="auto">
              <a:lnSpc>
                <a:spcPct val="100000"/>
              </a:lnSpc>
              <a:spcAft>
                <a:spcPts val="0"/>
              </a:spcAft>
              <a:buFont typeface="Wingdings" pitchFamily="2" charset="2"/>
              <a:buNone/>
              <a:defRPr/>
            </a:pPr>
            <a:endParaRPr lang="it-IT" sz="1600" b="1" dirty="0" smtClean="0">
              <a:latin typeface="Times New Roman" panose="02020603050405020304" pitchFamily="18" charset="0"/>
              <a:cs typeface="Times New Roman" panose="02020603050405020304" pitchFamily="18" charset="0"/>
            </a:endParaRPr>
          </a:p>
          <a:p>
            <a:pPr marL="285750" indent="-285750" algn="just" fontAlgn="auto">
              <a:lnSpc>
                <a:spcPct val="100000"/>
              </a:lnSpc>
              <a:spcAft>
                <a:spcPts val="0"/>
              </a:spcAft>
              <a:buFont typeface="Wingdings" pitchFamily="2" charset="2"/>
              <a:buChar char="Ø"/>
              <a:defRPr/>
            </a:pPr>
            <a:r>
              <a:rPr lang="it-IT" sz="1600" b="1" dirty="0" smtClean="0">
                <a:latin typeface="Times New Roman" panose="02020603050405020304" pitchFamily="18" charset="0"/>
                <a:cs typeface="Times New Roman" panose="02020603050405020304" pitchFamily="18" charset="0"/>
              </a:rPr>
              <a:t>Nell’Ottocento</a:t>
            </a:r>
            <a:r>
              <a:rPr lang="it-IT" sz="1600" b="1" dirty="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i </a:t>
            </a:r>
            <a:r>
              <a:rPr lang="it-IT" sz="1600" b="1" dirty="0">
                <a:latin typeface="Times New Roman" panose="02020603050405020304" pitchFamily="18" charset="0"/>
                <a:cs typeface="Times New Roman" panose="02020603050405020304" pitchFamily="18" charset="0"/>
              </a:rPr>
              <a:t>burattini  conoscono </a:t>
            </a:r>
            <a:r>
              <a:rPr lang="it-IT" sz="1600" b="1" dirty="0" smtClean="0">
                <a:latin typeface="Times New Roman" panose="02020603050405020304" pitchFamily="18" charset="0"/>
                <a:cs typeface="Times New Roman" panose="02020603050405020304" pitchFamily="18" charset="0"/>
              </a:rPr>
              <a:t>una </a:t>
            </a:r>
            <a:r>
              <a:rPr lang="it-IT" sz="1600" b="1" dirty="0">
                <a:latin typeface="Times New Roman" panose="02020603050405020304" pitchFamily="18" charset="0"/>
                <a:cs typeface="Times New Roman" panose="02020603050405020304" pitchFamily="18" charset="0"/>
              </a:rPr>
              <a:t>straordinaria fioritura. </a:t>
            </a:r>
            <a:r>
              <a:rPr lang="it-IT" sz="1600" b="1" dirty="0" smtClean="0">
                <a:latin typeface="Times New Roman" panose="02020603050405020304" pitchFamily="18" charset="0"/>
                <a:cs typeface="Times New Roman" panose="02020603050405020304" pitchFamily="18" charset="0"/>
              </a:rPr>
              <a:t>È del resto un periodo di grandi fermenti in Europa, che trovano spazio nelle  </a:t>
            </a:r>
            <a:r>
              <a:rPr lang="it-IT" sz="1600" b="1" dirty="0" err="1" smtClean="0">
                <a:latin typeface="Times New Roman" panose="02020603050405020304" pitchFamily="18" charset="0"/>
                <a:cs typeface="Times New Roman" panose="02020603050405020304" pitchFamily="18" charset="0"/>
              </a:rPr>
              <a:t>rappresentanzioni</a:t>
            </a:r>
            <a:r>
              <a:rPr lang="it-IT" sz="1600" b="1" dirty="0" smtClean="0">
                <a:latin typeface="Times New Roman" panose="02020603050405020304" pitchFamily="18" charset="0"/>
                <a:cs typeface="Times New Roman" panose="02020603050405020304" pitchFamily="18" charset="0"/>
              </a:rPr>
              <a:t> riguardanti  gli </a:t>
            </a:r>
            <a:r>
              <a:rPr lang="it-IT" sz="1600" b="1" dirty="0">
                <a:latin typeface="Times New Roman" panose="02020603050405020304" pitchFamily="18" charset="0"/>
                <a:cs typeface="Times New Roman" panose="02020603050405020304" pitchFamily="18" charset="0"/>
              </a:rPr>
              <a:t>eventi più </a:t>
            </a:r>
            <a:r>
              <a:rPr lang="it-IT" sz="1600" b="1" dirty="0" smtClean="0">
                <a:latin typeface="Times New Roman" panose="02020603050405020304" pitchFamily="18" charset="0"/>
                <a:cs typeface="Times New Roman" panose="02020603050405020304" pitchFamily="18" charset="0"/>
              </a:rPr>
              <a:t>importanti del Risorgimento, i </a:t>
            </a:r>
            <a:r>
              <a:rPr lang="it-IT" sz="1600" b="1" dirty="0">
                <a:latin typeface="Times New Roman" panose="02020603050405020304" pitchFamily="18" charset="0"/>
                <a:cs typeface="Times New Roman" panose="02020603050405020304" pitchFamily="18" charset="0"/>
              </a:rPr>
              <a:t>fatti di cronaca </a:t>
            </a:r>
            <a:r>
              <a:rPr lang="it-IT" sz="1600" b="1" dirty="0" smtClean="0">
                <a:latin typeface="Times New Roman" panose="02020603050405020304" pitchFamily="18" charset="0"/>
                <a:cs typeface="Times New Roman" panose="02020603050405020304" pitchFamily="18" charset="0"/>
              </a:rPr>
              <a:t>nera, per cui negli spettacoli si possono vedere Pulcinella</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Gioppino</a:t>
            </a:r>
            <a:r>
              <a:rPr lang="it-IT" sz="1600" b="1" dirty="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e altri recitare</a:t>
            </a:r>
            <a:r>
              <a:rPr lang="it-IT" sz="1600" b="1" dirty="0">
                <a:latin typeface="Times New Roman" panose="02020603050405020304" pitchFamily="18" charset="0"/>
                <a:cs typeface="Times New Roman" panose="02020603050405020304" pitchFamily="18" charset="0"/>
              </a:rPr>
              <a:t>  insieme a garibaldini, malfattori, gendarmi austriaci, eroi risorgimentali.</a:t>
            </a:r>
          </a:p>
          <a:p>
            <a:pPr marL="285750" indent="-285750" fontAlgn="auto">
              <a:lnSpc>
                <a:spcPct val="100000"/>
              </a:lnSpc>
              <a:spcAft>
                <a:spcPts val="0"/>
              </a:spcAft>
              <a:buFont typeface="Wingdings" pitchFamily="2" charset="2"/>
              <a:buChar char="Ø"/>
              <a:defRPr/>
            </a:pPr>
            <a:endParaRPr lang="it-IT" sz="1600" b="1" dirty="0">
              <a:latin typeface="Times New Roman" panose="02020603050405020304" pitchFamily="18" charset="0"/>
              <a:cs typeface="Times New Roman" panose="02020603050405020304" pitchFamily="18" charset="0"/>
            </a:endParaRPr>
          </a:p>
          <a:p>
            <a:pPr indent="0" fontAlgn="auto">
              <a:spcAft>
                <a:spcPts val="0"/>
              </a:spcAft>
              <a:buFont typeface="Wingdings" pitchFamily="2" charset="2"/>
              <a:buNone/>
              <a:defRPr/>
            </a:pP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contenuto 2"/>
          <p:cNvSpPr>
            <a:spLocks noGrp="1"/>
          </p:cNvSpPr>
          <p:nvPr>
            <p:ph idx="1"/>
          </p:nvPr>
        </p:nvSpPr>
        <p:spPr>
          <a:xfrm>
            <a:off x="1371600" y="1557338"/>
            <a:ext cx="6400800" cy="3929062"/>
          </a:xfrm>
        </p:spPr>
        <p:txBody>
          <a:bodyPr/>
          <a:lstStyle/>
          <a:p>
            <a:pPr marL="285750" indent="-285750" algn="just">
              <a:lnSpc>
                <a:spcPct val="100000"/>
              </a:lnSpc>
              <a:buFont typeface="Wingdings" pitchFamily="2" charset="2"/>
              <a:buChar char="Ø"/>
            </a:pPr>
            <a:r>
              <a:rPr lang="it-IT" sz="2000" b="1" smtClean="0"/>
              <a:t>Nella prima metà del ‘900, in Italia si assiste a un declino del teatro dei burattini a causa della concorrenza prima del cinema e poi della televisione, per cui i burattini scompaiono dalle forme di intrattenimento per gli adulti.</a:t>
            </a:r>
          </a:p>
          <a:p>
            <a:pPr marL="285750" indent="-285750" algn="just">
              <a:lnSpc>
                <a:spcPct val="100000"/>
              </a:lnSpc>
              <a:buFont typeface="Wingdings" pitchFamily="2" charset="2"/>
              <a:buChar char="Ø"/>
            </a:pPr>
            <a:r>
              <a:rPr lang="it-IT" sz="2000" b="1" smtClean="0"/>
              <a:t>Tuttavia, alla fine degli anni ‘60 del ‘900, si apre il settore dell’«animazione», una forma di spettacolo rivolta soprattutto ai bambini e ricca di intenti educativi e didattici.</a:t>
            </a:r>
          </a:p>
          <a:p>
            <a:pPr marL="285750" indent="-285750" algn="just">
              <a:lnSpc>
                <a:spcPct val="100000"/>
              </a:lnSpc>
              <a:buFont typeface="Wingdings" pitchFamily="2" charset="2"/>
              <a:buChar char="Ø"/>
            </a:pPr>
            <a:r>
              <a:rPr lang="it-IT" sz="2000" b="1" smtClean="0"/>
              <a:t>Lo spettacolo dei burattini si rivolge quindi alle scuole, nell’ambito delle quali questo MESTIERE trova una via di sopravvivenza.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cImg" descr="http://i.ebayimg.com/t/Z-Foto-riproduzione-Antichi-Mestieri-burattinaio-teatro-burattini-/00/s/MTcwWDIzMw==/z/tiQAAMXQsmFRfjQA/$(KGrHqQOKpcFFyIZby(QBRfjQ!CSC!~~60_35.JPG">
            <a:hlinkClick r:id="rId2"/>
          </p:cNvPr>
          <p:cNvPicPr>
            <a:picLocks noChangeAspect="1" noChangeArrowheads="1"/>
          </p:cNvPicPr>
          <p:nvPr/>
        </p:nvPicPr>
        <p:blipFill>
          <a:blip r:embed="rId3"/>
          <a:srcRect/>
          <a:stretch>
            <a:fillRect/>
          </a:stretch>
        </p:blipFill>
        <p:spPr bwMode="auto">
          <a:xfrm>
            <a:off x="2124075" y="1916113"/>
            <a:ext cx="48958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1" descr="http://1.bp.blogspot.com/-6nJz1QM5F5g/TeOI4cGgIBI/AAAAAAAAISc/jdklto2joAY/s640/2.jpg">
            <a:hlinkClick r:id="rId2"/>
          </p:cNvPr>
          <p:cNvPicPr>
            <a:picLocks noChangeAspect="1" noChangeArrowheads="1"/>
          </p:cNvPicPr>
          <p:nvPr/>
        </p:nvPicPr>
        <p:blipFill>
          <a:blip r:embed="rId3"/>
          <a:srcRect/>
          <a:stretch>
            <a:fillRect/>
          </a:stretch>
        </p:blipFill>
        <p:spPr bwMode="auto">
          <a:xfrm>
            <a:off x="1524000" y="1052513"/>
            <a:ext cx="609600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magine 1" descr="http://www.ilburattinaio.it/avc-007s.jpg"/>
          <p:cNvPicPr>
            <a:picLocks noChangeAspect="1" noChangeArrowheads="1"/>
          </p:cNvPicPr>
          <p:nvPr/>
        </p:nvPicPr>
        <p:blipFill>
          <a:blip r:embed="rId2"/>
          <a:srcRect/>
          <a:stretch>
            <a:fillRect/>
          </a:stretch>
        </p:blipFill>
        <p:spPr bwMode="auto">
          <a:xfrm>
            <a:off x="2319338" y="1733550"/>
            <a:ext cx="450532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I gruppi</a:t>
            </a:r>
            <a:endParaRPr lang="it-IT" b="1" dirty="0"/>
          </a:p>
        </p:txBody>
      </p:sp>
      <p:sp>
        <p:nvSpPr>
          <p:cNvPr id="3" name="Segnaposto contenuto 2"/>
          <p:cNvSpPr>
            <a:spLocks noGrp="1"/>
          </p:cNvSpPr>
          <p:nvPr>
            <p:ph idx="1"/>
          </p:nvPr>
        </p:nvSpPr>
        <p:spPr>
          <a:xfrm>
            <a:off x="1371600" y="2438400"/>
            <a:ext cx="6400800" cy="3048000"/>
          </a:xfrm>
        </p:spPr>
        <p:txBody>
          <a:bodyPr rtlCol="0">
            <a:normAutofit/>
          </a:bodyPr>
          <a:lstStyle/>
          <a:p>
            <a:pPr marL="285750" indent="-285750" algn="just" fontAlgn="auto">
              <a:lnSpc>
                <a:spcPct val="100000"/>
              </a:lnSpc>
              <a:spcAft>
                <a:spcPts val="0"/>
              </a:spcAft>
              <a:buFont typeface="Wingdings" pitchFamily="2" charset="2"/>
              <a:buChar char="Ø"/>
              <a:defRPr/>
            </a:pPr>
            <a:r>
              <a:rPr lang="it-IT" b="1" dirty="0" smtClean="0"/>
              <a:t>Le attività della Fiera appartenevano a famiglie nomadi (i VIAGGIATORI, opposti ai FERMI) e, a volte, si trattava di Rom o Sinti, di qui il passaggio di un lessico da questi ultimi ai VIAGGIATORI.</a:t>
            </a:r>
          </a:p>
          <a:p>
            <a:pPr marL="285750" indent="-285750" algn="just" fontAlgn="auto">
              <a:lnSpc>
                <a:spcPct val="100000"/>
              </a:lnSpc>
              <a:spcAft>
                <a:spcPts val="0"/>
              </a:spcAft>
              <a:buFont typeface="Wingdings" pitchFamily="2" charset="2"/>
              <a:buChar char="Ø"/>
              <a:defRPr/>
            </a:pPr>
            <a:endParaRPr lang="it-IT" b="1" dirty="0" smtClean="0"/>
          </a:p>
          <a:p>
            <a:pPr marL="285750" indent="-285750" algn="just" fontAlgn="auto">
              <a:lnSpc>
                <a:spcPct val="100000"/>
              </a:lnSpc>
              <a:spcAft>
                <a:spcPts val="0"/>
              </a:spcAft>
              <a:buFont typeface="Wingdings" pitchFamily="2" charset="2"/>
              <a:buChar char="Ø"/>
              <a:defRPr/>
            </a:pPr>
            <a:r>
              <a:rPr lang="it-IT" b="1" dirty="0" smtClean="0"/>
              <a:t>Nel corso di alcune economiche, tra ‘700 e ‘800, molti FERMI intrapresero la vita nomade e un MESTIERE dello spettacolo viaggiante e diedero origine a un nuovo gruppo di VIAGGIATORI denominati DRITTI, in opposizione ai FERMI, detti GAGGI.</a:t>
            </a:r>
          </a:p>
          <a:p>
            <a:pPr indent="0" algn="just" fontAlgn="auto">
              <a:lnSpc>
                <a:spcPct val="100000"/>
              </a:lnSpc>
              <a:spcAft>
                <a:spcPts val="0"/>
              </a:spcAft>
              <a:buFont typeface="Wingdings" pitchFamily="2" charset="2"/>
              <a:buNone/>
              <a:defRPr/>
            </a:pPr>
            <a:endParaRPr lang="it-IT" b="1" dirty="0" smtClean="0"/>
          </a:p>
          <a:p>
            <a:pPr marL="285750" indent="-285750" fontAlgn="auto">
              <a:lnSpc>
                <a:spcPct val="100000"/>
              </a:lnSpc>
              <a:spcAft>
                <a:spcPts val="0"/>
              </a:spcAft>
              <a:buFont typeface="Wingdings" pitchFamily="2" charset="2"/>
              <a:buChar char="Ø"/>
              <a:defRPr/>
            </a:pP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Gli spostamenti</a:t>
            </a:r>
            <a:endParaRPr lang="it-IT" b="1" dirty="0"/>
          </a:p>
        </p:txBody>
      </p:sp>
      <p:sp>
        <p:nvSpPr>
          <p:cNvPr id="3" name="Segnaposto contenuto 2"/>
          <p:cNvSpPr>
            <a:spLocks noGrp="1"/>
          </p:cNvSpPr>
          <p:nvPr>
            <p:ph idx="1"/>
          </p:nvPr>
        </p:nvSpPr>
        <p:spPr>
          <a:xfrm>
            <a:off x="1371600" y="2438400"/>
            <a:ext cx="6400800" cy="3048000"/>
          </a:xfrm>
        </p:spPr>
        <p:txBody>
          <a:bodyPr rtlCol="0">
            <a:normAutofit lnSpcReduction="10000"/>
          </a:bodyPr>
          <a:lstStyle/>
          <a:p>
            <a:pPr marL="285750" indent="-285750" algn="just" fontAlgn="auto">
              <a:lnSpc>
                <a:spcPct val="100000"/>
              </a:lnSpc>
              <a:spcAft>
                <a:spcPts val="0"/>
              </a:spcAft>
              <a:buFont typeface="Wingdings" pitchFamily="2" charset="2"/>
              <a:buChar char="Ø"/>
              <a:defRPr/>
            </a:pPr>
            <a:r>
              <a:rPr lang="it-IT" b="1" dirty="0" smtClean="0"/>
              <a:t>Le trasferte erano piuttosto problematiche, in quanto, fino a tempi relativamente recenti, si trasportavano sia il MESTIERE che l’abitazione.</a:t>
            </a:r>
          </a:p>
          <a:p>
            <a:pPr marL="285750" indent="-285750" algn="just" fontAlgn="auto">
              <a:lnSpc>
                <a:spcPct val="100000"/>
              </a:lnSpc>
              <a:spcAft>
                <a:spcPts val="0"/>
              </a:spcAft>
              <a:buFont typeface="Wingdings" pitchFamily="2" charset="2"/>
              <a:buChar char="Ø"/>
              <a:defRPr/>
            </a:pPr>
            <a:r>
              <a:rPr lang="it-IT" b="1" dirty="0" smtClean="0"/>
              <a:t>Fino alla metà dell’’800 i trasporti avvenivano via terra con carretti e carri tirati da cavalli o muli, successivamente con le VARDINE (casette costruite sui carri), antenate dei carrozzoni, tipiche delle famiglie proprietarie di MESTIERI. </a:t>
            </a:r>
          </a:p>
          <a:p>
            <a:pPr marL="285750" indent="-285750" algn="just" fontAlgn="auto">
              <a:lnSpc>
                <a:spcPct val="100000"/>
              </a:lnSpc>
              <a:spcAft>
                <a:spcPts val="0"/>
              </a:spcAft>
              <a:buFont typeface="Wingdings" pitchFamily="2" charset="2"/>
              <a:buChar char="Ø"/>
              <a:defRPr/>
            </a:pPr>
            <a:r>
              <a:rPr lang="it-IT" b="1" dirty="0" smtClean="0"/>
              <a:t>Le VARDINE furono il genere preferito, in quanto si sorvegliava meglio il MESTIERE e tenevano unita la famiglia, che aveva una vita più regolare anche dal punto di vista economico.   </a:t>
            </a:r>
            <a:endParaRPr lang="it-IT"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contenuto 2"/>
          <p:cNvSpPr>
            <a:spLocks noGrp="1"/>
          </p:cNvSpPr>
          <p:nvPr>
            <p:ph idx="1"/>
          </p:nvPr>
        </p:nvSpPr>
        <p:spPr>
          <a:xfrm>
            <a:off x="1371600" y="1844675"/>
            <a:ext cx="6400800" cy="3641725"/>
          </a:xfrm>
        </p:spPr>
        <p:txBody>
          <a:bodyPr/>
          <a:lstStyle/>
          <a:p>
            <a:pPr marL="285750" indent="-285750" algn="just">
              <a:buFont typeface="Wingdings" pitchFamily="2" charset="2"/>
              <a:buChar char="Ø"/>
            </a:pPr>
            <a:r>
              <a:rPr lang="it-IT" sz="2000" b="1" smtClean="0"/>
              <a:t>Dopo la I Guerra Mondiale si iniziò a usufruire di camion residuati di guerra e, dopo la II Guerra Mondiale questi furono sostituiti da autocarri Dodge.</a:t>
            </a:r>
          </a:p>
          <a:p>
            <a:pPr marL="285750" indent="-285750" algn="just">
              <a:buFont typeface="Wingdings" pitchFamily="2" charset="2"/>
              <a:buChar char="Ø"/>
            </a:pPr>
            <a:endParaRPr lang="it-IT" sz="2000" b="1" smtClean="0"/>
          </a:p>
          <a:p>
            <a:pPr marL="285750" indent="-285750" algn="just">
              <a:buFont typeface="Wingdings" pitchFamily="2" charset="2"/>
              <a:buChar char="Ø"/>
            </a:pPr>
            <a:r>
              <a:rPr lang="it-IT" sz="2000" b="1" smtClean="0"/>
              <a:t>Successivamente si passò alle automobili e, in alcuni casi alle </a:t>
            </a:r>
            <a:r>
              <a:rPr lang="it-IT" sz="2000" b="1" i="1" smtClean="0"/>
              <a:t>roulottes</a:t>
            </a:r>
            <a:r>
              <a:rPr lang="it-IT" sz="2000" b="1" smtClean="0"/>
              <a:t>, per quanto queste, nel campo dei burattinai, siano state meno frequenti.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Le famiglie</a:t>
            </a:r>
            <a:endParaRPr lang="it-IT" b="1" dirty="0"/>
          </a:p>
        </p:txBody>
      </p:sp>
      <p:sp>
        <p:nvSpPr>
          <p:cNvPr id="31746" name="Segnaposto contenuto 2"/>
          <p:cNvSpPr>
            <a:spLocks noGrp="1"/>
          </p:cNvSpPr>
          <p:nvPr>
            <p:ph idx="1"/>
          </p:nvPr>
        </p:nvSpPr>
        <p:spPr>
          <a:xfrm>
            <a:off x="1371600" y="2636838"/>
            <a:ext cx="6400800" cy="2849562"/>
          </a:xfrm>
        </p:spPr>
        <p:txBody>
          <a:bodyPr/>
          <a:lstStyle/>
          <a:p>
            <a:pPr marL="285750" indent="-285750" algn="just">
              <a:lnSpc>
                <a:spcPct val="100000"/>
              </a:lnSpc>
              <a:buFont typeface="Wingdings" pitchFamily="2" charset="2"/>
              <a:buChar char="Ø"/>
            </a:pPr>
            <a:r>
              <a:rPr lang="it-IT" sz="1600" b="1" smtClean="0"/>
              <a:t>Le famiglie dei VIAGGIATORI sono tradizionaliste, così come quelle dei CIRCOLANTI (oggi CIRCENSI).</a:t>
            </a:r>
          </a:p>
          <a:p>
            <a:pPr marL="285750" indent="-285750" algn="just">
              <a:lnSpc>
                <a:spcPct val="100000"/>
              </a:lnSpc>
              <a:buFont typeface="Wingdings" pitchFamily="2" charset="2"/>
              <a:buChar char="Ø"/>
            </a:pPr>
            <a:r>
              <a:rPr lang="it-IT" sz="1600" b="1" smtClean="0"/>
              <a:t>Il MESTIERE veniva e viene tramandato di padre in figlio;</a:t>
            </a:r>
          </a:p>
          <a:p>
            <a:pPr marL="285750" indent="-285750" algn="just">
              <a:lnSpc>
                <a:spcPct val="100000"/>
              </a:lnSpc>
              <a:buFont typeface="Wingdings" pitchFamily="2" charset="2"/>
              <a:buChar char="Ø"/>
            </a:pPr>
            <a:r>
              <a:rPr lang="it-IT" sz="1600" b="1" smtClean="0"/>
              <a:t>I matrimoni erano e sono endogamici, anche se vi erano e vi sono eccezioni, in quanto alcuni GAGGI sono entrati in alcune famiglie di VIAGGIATORI. </a:t>
            </a:r>
          </a:p>
          <a:p>
            <a:pPr marL="285750" indent="-285750" algn="just">
              <a:lnSpc>
                <a:spcPct val="100000"/>
              </a:lnSpc>
              <a:buFont typeface="Wingdings" pitchFamily="2" charset="2"/>
              <a:buChar char="Ø"/>
            </a:pPr>
            <a:r>
              <a:rPr lang="it-IT" sz="1600" b="1" smtClean="0"/>
              <a:t>I matrimoni, occorre dire, erano endogamici anche all’interno della categoria dei VIAGGIATORI, tuttavia, progressivamente, sono diventati meno frequenti i matrimoni tra VIAGGIATORI e CIRCOLANTI, in quanto le due attività si sono separate.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2"/>
          <p:cNvSpPr>
            <a:spLocks noGrp="1"/>
          </p:cNvSpPr>
          <p:nvPr>
            <p:ph idx="1"/>
          </p:nvPr>
        </p:nvSpPr>
        <p:spPr>
          <a:xfrm>
            <a:off x="1371600" y="2205038"/>
            <a:ext cx="6400800" cy="3281362"/>
          </a:xfrm>
        </p:spPr>
        <p:txBody>
          <a:bodyPr/>
          <a:lstStyle/>
          <a:p>
            <a:pPr algn="just">
              <a:buFont typeface="Wingdings" pitchFamily="2" charset="2"/>
              <a:buChar char="Ø"/>
            </a:pPr>
            <a:r>
              <a:rPr lang="it-IT" sz="2000" b="1" smtClean="0"/>
              <a:t>La solidarietà famigliare è molto forte, a causa della difficoltà a posizionarsi in modo adeguato all’interno della società più ampia.</a:t>
            </a:r>
          </a:p>
          <a:p>
            <a:pPr algn="just">
              <a:buFont typeface="Wingdings" pitchFamily="2" charset="2"/>
              <a:buChar char="Ø"/>
            </a:pPr>
            <a:r>
              <a:rPr lang="it-IT" sz="2000" b="1" smtClean="0"/>
              <a:t>Anche i bambini danno un aiuto in ambito lavorativo, cosa che li porta, precocemente, a saldarsi con il nucleo familiare, di cui condividono le responsabilità.</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Il burattino</a:t>
            </a:r>
            <a:endParaRPr lang="it-IT" b="1" dirty="0"/>
          </a:p>
        </p:txBody>
      </p:sp>
      <p:sp>
        <p:nvSpPr>
          <p:cNvPr id="15362" name="Segnaposto contenuto 2"/>
          <p:cNvSpPr>
            <a:spLocks noGrp="1"/>
          </p:cNvSpPr>
          <p:nvPr>
            <p:ph idx="1"/>
          </p:nvPr>
        </p:nvSpPr>
        <p:spPr>
          <a:xfrm>
            <a:off x="1371600" y="2438400"/>
            <a:ext cx="6400800" cy="3048000"/>
          </a:xfrm>
        </p:spPr>
        <p:txBody>
          <a:bodyPr/>
          <a:lstStyle/>
          <a:p>
            <a:pPr marL="285750" indent="-285750" algn="just">
              <a:lnSpc>
                <a:spcPct val="100000"/>
              </a:lnSpc>
              <a:buFont typeface="Wingdings" pitchFamily="2" charset="2"/>
              <a:buChar char="Ø"/>
            </a:pPr>
            <a:r>
              <a:rPr lang="it-IT" sz="1400" b="1" smtClean="0"/>
              <a:t>Il termine sembra comparire nel ‘500 (altre varianti sono </a:t>
            </a:r>
            <a:r>
              <a:rPr lang="it-IT" sz="1400" b="1" i="1" smtClean="0"/>
              <a:t>capocciello</a:t>
            </a:r>
            <a:r>
              <a:rPr lang="it-IT" sz="1400" b="1" smtClean="0"/>
              <a:t>, </a:t>
            </a:r>
            <a:r>
              <a:rPr lang="it-IT" sz="1400" b="1" i="1" smtClean="0"/>
              <a:t>fracurrado</a:t>
            </a:r>
            <a:r>
              <a:rPr lang="it-IT" sz="1400" b="1" smtClean="0"/>
              <a:t>, </a:t>
            </a:r>
            <a:r>
              <a:rPr lang="it-IT" sz="1400" b="1" i="1" smtClean="0"/>
              <a:t>fantocciello</a:t>
            </a:r>
            <a:r>
              <a:rPr lang="it-IT" sz="1400" b="1" smtClean="0"/>
              <a:t>) e pare derivare da Burattino, un personaggio della commedia all’improvviso che rappresentava il burattino, cioè il setacciatore (abburattatore) di farina, che lavorava con movimenti ritmici e ripetitivi.</a:t>
            </a:r>
          </a:p>
          <a:p>
            <a:pPr marL="285750" indent="-285750" algn="just">
              <a:lnSpc>
                <a:spcPct val="100000"/>
              </a:lnSpc>
              <a:buFont typeface="Wingdings" pitchFamily="2" charset="2"/>
              <a:buChar char="Ø"/>
            </a:pPr>
            <a:r>
              <a:rPr lang="it-IT" sz="1400" b="1" smtClean="0"/>
              <a:t>Il buratto, tessuto a maglia larga usato per setacciare, sarebbe stato usato per costruire la parte portante del burattino, cioè il tubo di stoffa che sorregge la testa e le mani del personaggio e che deve essere della misura idonea al burattinaio. Su questo tubo si costruisce il costume da scena. </a:t>
            </a:r>
          </a:p>
          <a:p>
            <a:pPr marL="285750" indent="-285750" algn="just">
              <a:lnSpc>
                <a:spcPct val="100000"/>
              </a:lnSpc>
              <a:buFont typeface="Wingdings" pitchFamily="2" charset="2"/>
              <a:buChar char="Ø"/>
            </a:pPr>
            <a:r>
              <a:rPr lang="it-IT" sz="1400" b="1" smtClean="0"/>
              <a:t>Aldilà di ciò, i burattini sono presenti dalle età più antiche in Egitto, Grecia e nell’Impero romano, con veri e propri spettacoli che, per quanto riguarda l’Italia, e non solo, continuarono per tutto il Medio Evo, quando giullari e saltimbanchi si cimentavano anche in questo genere.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La donna</a:t>
            </a:r>
            <a:endParaRPr lang="it-IT" b="1" dirty="0"/>
          </a:p>
        </p:txBody>
      </p:sp>
      <p:sp>
        <p:nvSpPr>
          <p:cNvPr id="3" name="Segnaposto contenuto 2"/>
          <p:cNvSpPr>
            <a:spLocks noGrp="1"/>
          </p:cNvSpPr>
          <p:nvPr>
            <p:ph idx="1"/>
          </p:nvPr>
        </p:nvSpPr>
        <p:spPr>
          <a:xfrm>
            <a:off x="1371600" y="2438400"/>
            <a:ext cx="6400800" cy="3048000"/>
          </a:xfrm>
        </p:spPr>
        <p:txBody>
          <a:bodyPr rtlCol="0">
            <a:normAutofit fontScale="92500" lnSpcReduction="20000"/>
          </a:bodyPr>
          <a:lstStyle/>
          <a:p>
            <a:pPr indent="-274320" algn="just" fontAlgn="auto">
              <a:spcAft>
                <a:spcPts val="0"/>
              </a:spcAft>
              <a:buFont typeface="Wingdings" pitchFamily="2" charset="2"/>
              <a:buChar char="Ø"/>
              <a:defRPr/>
            </a:pPr>
            <a:r>
              <a:rPr lang="it-IT" b="1" dirty="0" smtClean="0"/>
              <a:t>È un elemento fondamentale nelle famiglie dei VIAGGIATORI: è moglie, casalinga, madre e lavoratrice.</a:t>
            </a:r>
          </a:p>
          <a:p>
            <a:pPr indent="-274320" algn="just" fontAlgn="auto">
              <a:spcAft>
                <a:spcPts val="0"/>
              </a:spcAft>
              <a:buFont typeface="Wingdings" pitchFamily="2" charset="2"/>
              <a:buChar char="Ø"/>
              <a:defRPr/>
            </a:pPr>
            <a:r>
              <a:rPr lang="it-IT" b="1" dirty="0"/>
              <a:t>H</a:t>
            </a:r>
            <a:r>
              <a:rPr lang="it-IT" b="1" dirty="0" smtClean="0"/>
              <a:t>a una autorità molto forte, perché per mantenere unita la famiglia forte deve essere e perché deve gestire le entrate della FAMIGLIA.</a:t>
            </a:r>
          </a:p>
          <a:p>
            <a:pPr indent="-274320" algn="just" fontAlgn="auto">
              <a:spcAft>
                <a:spcPts val="0"/>
              </a:spcAft>
              <a:buFont typeface="Wingdings" pitchFamily="2" charset="2"/>
              <a:buChar char="Ø"/>
              <a:defRPr/>
            </a:pPr>
            <a:r>
              <a:rPr lang="it-IT" b="1" dirty="0" smtClean="0"/>
              <a:t>Spesso, quindi, ha potere decisionale e, in assenza di un figlio maschio, è una donna che, in seno alla famiglia, eredita il MESTIERE.</a:t>
            </a:r>
            <a:endParaRPr lang="it-IT"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it-IT" sz="2400" b="1" dirty="0" smtClean="0"/>
              <a:t>Matrimoni e discriminazione</a:t>
            </a:r>
            <a:endParaRPr lang="it-IT" sz="2400" b="1" dirty="0"/>
          </a:p>
        </p:txBody>
      </p:sp>
      <p:sp>
        <p:nvSpPr>
          <p:cNvPr id="34818" name="Segnaposto contenuto 2"/>
          <p:cNvSpPr>
            <a:spLocks noGrp="1"/>
          </p:cNvSpPr>
          <p:nvPr>
            <p:ph idx="1"/>
          </p:nvPr>
        </p:nvSpPr>
        <p:spPr>
          <a:xfrm>
            <a:off x="1371600" y="2438400"/>
            <a:ext cx="6400800" cy="3048000"/>
          </a:xfrm>
        </p:spPr>
        <p:txBody>
          <a:bodyPr/>
          <a:lstStyle/>
          <a:p>
            <a:pPr marL="285750" indent="-285750" algn="just">
              <a:lnSpc>
                <a:spcPct val="100000"/>
              </a:lnSpc>
              <a:buFont typeface="Wingdings" pitchFamily="2" charset="2"/>
              <a:buChar char="Ø"/>
            </a:pPr>
            <a:r>
              <a:rPr lang="it-IT" b="1" smtClean="0"/>
              <a:t>Le diverse abitudini di vita tra VIAGGIATORI e FERMI portarono a una opposizione culturale e a una collocazione dei VIAGGIATORI da parte dei FERMI, che erano la parte dominante della società, in posizione asimmetrica rispetto a questi ultimi.</a:t>
            </a:r>
          </a:p>
          <a:p>
            <a:pPr marL="285750" indent="-285750" algn="just">
              <a:lnSpc>
                <a:spcPct val="100000"/>
              </a:lnSpc>
              <a:buFont typeface="Wingdings" pitchFamily="2" charset="2"/>
              <a:buChar char="Ø"/>
            </a:pPr>
            <a:r>
              <a:rPr lang="it-IT" b="1" smtClean="0"/>
              <a:t>Di conseguenza i VIAGGIATORI affermarono la loro «presenza» nel mondo elaborando un sistema culturale che li differenziasse ancora di più dai FERMI: di qui l’endogamia, l’elaborazione di un gergo, l’arroccamento in generale su posizioni molto tradizionaliste.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71600" y="1484313"/>
            <a:ext cx="6400800" cy="4002087"/>
          </a:xfrm>
        </p:spPr>
        <p:txBody>
          <a:bodyPr rtlCol="0">
            <a:normAutofit lnSpcReduction="10000"/>
          </a:bodyPr>
          <a:lstStyle/>
          <a:p>
            <a:pPr marL="285750" indent="-285750" algn="just" fontAlgn="auto">
              <a:lnSpc>
                <a:spcPct val="100000"/>
              </a:lnSpc>
              <a:spcAft>
                <a:spcPts val="0"/>
              </a:spcAft>
              <a:buFont typeface="Wingdings" pitchFamily="2" charset="2"/>
              <a:buChar char="Ø"/>
              <a:defRPr/>
            </a:pPr>
            <a:r>
              <a:rPr lang="it-IT" b="1" dirty="0" smtClean="0"/>
              <a:t>Ciò portò a una doppia discriminazione, quella dei FERMI nei confronti dei VIAGGIATORI e quella dei VIAGGIATORI che, nell’intento di affermare la superiorità della vita nomade, operavano una sorta di «razzismo alla rovescia» allo scopo di difendersi dalla discriminazione operata dai FERMI, creando quindi un forte sentimento di identità relativo alle loro modalità di vita.</a:t>
            </a:r>
          </a:p>
          <a:p>
            <a:pPr marL="285750" indent="-285750" algn="just" fontAlgn="auto">
              <a:lnSpc>
                <a:spcPct val="100000"/>
              </a:lnSpc>
              <a:spcAft>
                <a:spcPts val="0"/>
              </a:spcAft>
              <a:buFont typeface="Wingdings" pitchFamily="2" charset="2"/>
              <a:buChar char="Ø"/>
              <a:defRPr/>
            </a:pPr>
            <a:r>
              <a:rPr lang="it-IT" b="1" dirty="0" smtClean="0"/>
              <a:t> Tale identità veniva costruita attorno ai temi centrali della vita nomade e al forte significato che si attribuiva alla discendenza, cioè l’appartenenza a una FAMIGLIA, la quale si tramandava all’interno un MESTIERE e che non consentiva ai suoi membri di apprenderne un altro.</a:t>
            </a:r>
          </a:p>
          <a:p>
            <a:pPr marL="285750" indent="-285750" algn="just" fontAlgn="auto">
              <a:lnSpc>
                <a:spcPct val="100000"/>
              </a:lnSpc>
              <a:spcAft>
                <a:spcPts val="0"/>
              </a:spcAft>
              <a:buFont typeface="Wingdings" pitchFamily="2" charset="2"/>
              <a:buChar char="Ø"/>
              <a:defRPr/>
            </a:pPr>
            <a:r>
              <a:rPr lang="it-IT" b="1" dirty="0" smtClean="0"/>
              <a:t>Eventuali separazioni venivano infatti vissute alla stregua di veri e propri lutti.</a:t>
            </a:r>
            <a:endParaRPr lang="it-IT"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testo 2"/>
          <p:cNvSpPr>
            <a:spLocks noGrp="1"/>
          </p:cNvSpPr>
          <p:nvPr>
            <p:ph type="body" sz="half" idx="2"/>
          </p:nvPr>
        </p:nvSpPr>
        <p:spPr>
          <a:xfrm>
            <a:off x="4953000" y="1773238"/>
            <a:ext cx="2819400" cy="3527425"/>
          </a:xfrm>
        </p:spPr>
        <p:txBody>
          <a:bodyPr/>
          <a:lstStyle/>
          <a:p>
            <a:pPr algn="just"/>
            <a:r>
              <a:rPr lang="it-IT" sz="1600" b="1" smtClean="0">
                <a:latin typeface="Times New Roman" pitchFamily="18" charset="0"/>
                <a:cs typeface="Times New Roman" pitchFamily="18" charset="0"/>
              </a:rPr>
              <a:t>Ciò faceva sì che si costruisse e si configurasse una identità di gruppo molto forte, che veniva vissuta come una supremazia nei confronti dei FERMI, che stigmatizzavano i nomadi a causa del loro modo di vivere.</a:t>
            </a:r>
          </a:p>
        </p:txBody>
      </p:sp>
      <p:pic>
        <p:nvPicPr>
          <p:cNvPr id="36866" name="Segnaposto contenuto 3" descr="http://www.collezione-online.it/stampa%20riproduzione%20antichi%20costumi%20sta032%20anteprima.jpg"/>
          <p:cNvPicPr>
            <a:picLocks noGrp="1"/>
          </p:cNvPicPr>
          <p:nvPr>
            <p:ph idx="4294967295"/>
          </p:nvPr>
        </p:nvPicPr>
        <p:blipFill>
          <a:blip r:embed="rId2"/>
          <a:srcRect/>
          <a:stretch>
            <a:fillRect/>
          </a:stretch>
        </p:blipFill>
        <p:spPr>
          <a:xfrm>
            <a:off x="1258888" y="1557338"/>
            <a:ext cx="2881312" cy="37433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4953000" y="1700213"/>
            <a:ext cx="2819400" cy="3313112"/>
          </a:xfrm>
        </p:spPr>
        <p:txBody>
          <a:bodyPr rtlCol="0">
            <a:normAutofit lnSpcReduction="10000"/>
          </a:bodyPr>
          <a:lstStyle/>
          <a:p>
            <a:pPr algn="just" fontAlgn="auto">
              <a:spcAft>
                <a:spcPts val="0"/>
              </a:spcAft>
              <a:defRPr/>
            </a:pPr>
            <a:endParaRPr lang="it-IT" b="1" dirty="0" smtClean="0"/>
          </a:p>
          <a:p>
            <a:pPr algn="just" fontAlgn="auto">
              <a:spcAft>
                <a:spcPts val="0"/>
              </a:spcAft>
              <a:defRPr/>
            </a:pPr>
            <a:r>
              <a:rPr lang="it-IT" b="1" dirty="0" smtClean="0"/>
              <a:t>La tradizione si vede anche e soprattutto nel forte rispetto degli anziani, i quali non vengono mai esclusi, anzi, si cerca di procurare loro compiti alternativi oppure si delega loro il compito di gestire la FAMIGLIA. La morale è che nessuno si ferma mai sia nel lavoro che nella vita migrante</a:t>
            </a:r>
            <a:endParaRPr lang="it-IT" b="1" dirty="0"/>
          </a:p>
        </p:txBody>
      </p:sp>
      <p:pic>
        <p:nvPicPr>
          <p:cNvPr id="37890" name="Segnaposto contenuto 4" descr="volo1"/>
          <p:cNvPicPr>
            <a:picLocks noGrp="1"/>
          </p:cNvPicPr>
          <p:nvPr>
            <p:ph sz="quarter" idx="13"/>
          </p:nvPr>
        </p:nvPicPr>
        <p:blipFill>
          <a:blip r:embed="rId2"/>
          <a:srcRect/>
          <a:stretch>
            <a:fillRect/>
          </a:stretch>
        </p:blipFill>
        <p:spPr>
          <a:xfrm>
            <a:off x="1841500" y="1676400"/>
            <a:ext cx="2336800" cy="3505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testo 2"/>
          <p:cNvSpPr>
            <a:spLocks noGrp="1"/>
          </p:cNvSpPr>
          <p:nvPr>
            <p:ph type="body" sz="half" idx="2"/>
          </p:nvPr>
        </p:nvSpPr>
        <p:spPr>
          <a:xfrm>
            <a:off x="4953000" y="1773238"/>
            <a:ext cx="2819400" cy="3408362"/>
          </a:xfrm>
        </p:spPr>
        <p:txBody>
          <a:bodyPr/>
          <a:lstStyle/>
          <a:p>
            <a:pPr algn="just">
              <a:lnSpc>
                <a:spcPct val="100000"/>
              </a:lnSpc>
            </a:pPr>
            <a:r>
              <a:rPr lang="it-IT" sz="1600" b="1" smtClean="0"/>
              <a:t>La vita dei VIAGGIATORI è una vita di sacrificio.</a:t>
            </a:r>
          </a:p>
          <a:p>
            <a:pPr algn="just">
              <a:lnSpc>
                <a:spcPct val="100000"/>
              </a:lnSpc>
            </a:pPr>
            <a:r>
              <a:rPr lang="it-IT" sz="1600" b="1" smtClean="0"/>
              <a:t>Oggi, nonostante vi siano precise normative, le aree libere sono sempre di meno e soprattutto sono decentrate, rispetto al passato, e, inoltre, non sempre vengono concesse le stesse aree e si deve sottostare a una graduatoria per anzianità che privilegia chi ha occupato già quella particolare PIAZZA. </a:t>
            </a:r>
          </a:p>
        </p:txBody>
      </p:sp>
      <p:pic>
        <p:nvPicPr>
          <p:cNvPr id="38914" name="Segnaposto contenuto 5" descr="http://www.ilburattinaio.it/Dd1762.JPG"/>
          <p:cNvPicPr>
            <a:picLocks noGrp="1"/>
          </p:cNvPicPr>
          <p:nvPr>
            <p:ph sz="quarter" idx="13"/>
          </p:nvPr>
        </p:nvPicPr>
        <p:blipFill>
          <a:blip r:embed="rId2"/>
          <a:srcRect/>
          <a:stretch>
            <a:fillRect/>
          </a:stretch>
        </p:blipFill>
        <p:spPr>
          <a:xfrm>
            <a:off x="1116013" y="1628775"/>
            <a:ext cx="3455987" cy="331311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Segnaposto contenuto 3" descr="http://www.ilburattinaio.it/images/Dd1907.JPG"/>
          <p:cNvPicPr>
            <a:picLocks noGrp="1"/>
          </p:cNvPicPr>
          <p:nvPr>
            <p:ph idx="1"/>
          </p:nvPr>
        </p:nvPicPr>
        <p:blipFill>
          <a:blip r:embed="rId2"/>
          <a:srcRect/>
          <a:stretch>
            <a:fillRect/>
          </a:stretch>
        </p:blipFill>
        <p:spPr>
          <a:xfrm>
            <a:off x="1331913" y="1268413"/>
            <a:ext cx="6480175" cy="41052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testo 2"/>
          <p:cNvSpPr>
            <a:spLocks noGrp="1"/>
          </p:cNvSpPr>
          <p:nvPr>
            <p:ph type="body" sz="half" idx="2"/>
          </p:nvPr>
        </p:nvSpPr>
        <p:spPr>
          <a:xfrm>
            <a:off x="4953000" y="2060575"/>
            <a:ext cx="2819400" cy="3121025"/>
          </a:xfrm>
        </p:spPr>
        <p:txBody>
          <a:bodyPr/>
          <a:lstStyle/>
          <a:p>
            <a:r>
              <a:rPr lang="it-IT" sz="2000" b="1" smtClean="0"/>
              <a:t>La loro attività è regolata dalla legge 337 del 18 marzo 1968, che norma l’esercizio degli spettacoli viaggianti.</a:t>
            </a:r>
          </a:p>
        </p:txBody>
      </p:sp>
      <p:pic>
        <p:nvPicPr>
          <p:cNvPr id="40962" name="Segnaposto contenuto 4" descr="https://encrypted-tbn3.gstatic.com/images?q=tbn:ANd9GcTqMT2nNRHeCH338ORgdRBXyBoCmhHu8lbSHwisGYTvT6W3UshM">
            <a:hlinkClick r:id="rId2"/>
          </p:cNvPr>
          <p:cNvPicPr>
            <a:picLocks noGrp="1"/>
          </p:cNvPicPr>
          <p:nvPr>
            <p:ph sz="quarter" idx="13"/>
          </p:nvPr>
        </p:nvPicPr>
        <p:blipFill>
          <a:blip r:embed="rId3"/>
          <a:srcRect/>
          <a:stretch>
            <a:fillRect/>
          </a:stretch>
        </p:blipFill>
        <p:spPr>
          <a:xfrm>
            <a:off x="1258888" y="1557338"/>
            <a:ext cx="3168650" cy="36004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8888" y="1268413"/>
            <a:ext cx="6400800" cy="685800"/>
          </a:xfrm>
        </p:spPr>
        <p:txBody>
          <a:bodyPr>
            <a:noAutofit/>
          </a:bodyPr>
          <a:lstStyle/>
          <a:p>
            <a:pPr fontAlgn="auto">
              <a:spcAft>
                <a:spcPts val="0"/>
              </a:spcAft>
              <a:defRPr/>
            </a:pPr>
            <a:r>
              <a:rPr lang="it-IT" sz="2400" b="1" dirty="0" smtClean="0"/>
              <a:t>Il gergo dritto</a:t>
            </a:r>
            <a:br>
              <a:rPr lang="it-IT" sz="2400" b="1" dirty="0" smtClean="0"/>
            </a:br>
            <a:r>
              <a:rPr lang="it-IT" sz="1600" b="1" dirty="0" smtClean="0"/>
              <a:t>(v. Silvia Pili, 2011)</a:t>
            </a:r>
            <a:endParaRPr lang="it-IT" sz="1600" b="1" dirty="0"/>
          </a:p>
        </p:txBody>
      </p:sp>
      <p:sp>
        <p:nvSpPr>
          <p:cNvPr id="41986" name="Segnaposto contenuto 2"/>
          <p:cNvSpPr>
            <a:spLocks noGrp="1"/>
          </p:cNvSpPr>
          <p:nvPr>
            <p:ph idx="1"/>
          </p:nvPr>
        </p:nvSpPr>
        <p:spPr>
          <a:xfrm>
            <a:off x="1371600" y="2438400"/>
            <a:ext cx="6400800" cy="3048000"/>
          </a:xfrm>
        </p:spPr>
        <p:txBody>
          <a:bodyPr/>
          <a:lstStyle/>
          <a:p>
            <a:pPr algn="just">
              <a:lnSpc>
                <a:spcPct val="100000"/>
              </a:lnSpc>
              <a:buFont typeface="Wingdings" pitchFamily="2" charset="2"/>
              <a:buChar char="Ø"/>
            </a:pPr>
            <a:r>
              <a:rPr lang="it-IT" b="1" smtClean="0"/>
              <a:t>Viene parlato nell’ambito delle FAMIGLIE, non solo di burattinai, ma di tutte quelle rientranti nei VIAGGIATORI e CIRCOLANTI:</a:t>
            </a:r>
          </a:p>
          <a:p>
            <a:pPr algn="just">
              <a:lnSpc>
                <a:spcPct val="100000"/>
              </a:lnSpc>
              <a:buFont typeface="Wingdings" pitchFamily="2" charset="2"/>
              <a:buChar char="Ø"/>
            </a:pPr>
            <a:r>
              <a:rPr lang="it-IT" b="1" smtClean="0"/>
              <a:t>Tale gergo serve a segnare ancora di più la differenza con i FERMI o CONTRASTI o GAGGI e viene a volte usato per non farsi comprendere.</a:t>
            </a:r>
          </a:p>
          <a:p>
            <a:pPr algn="just">
              <a:lnSpc>
                <a:spcPct val="100000"/>
              </a:lnSpc>
              <a:buFont typeface="Wingdings" pitchFamily="2" charset="2"/>
              <a:buChar char="Ø"/>
            </a:pPr>
            <a:r>
              <a:rPr lang="it-IT" b="1" smtClean="0"/>
              <a:t>Non se ne conosce l’origine, ma qui in Italia è composto da termini misti, alcuni dei quali provengono da dialetti locali, ma anche da lingue straniere (soprattutto dei Rom o tedeschi).</a:t>
            </a:r>
          </a:p>
          <a:p>
            <a:pPr algn="just">
              <a:lnSpc>
                <a:spcPct val="100000"/>
              </a:lnSpc>
              <a:buFont typeface="Wingdings" pitchFamily="2" charset="2"/>
              <a:buChar char="Ø"/>
            </a:pPr>
            <a:r>
              <a:rPr lang="it-IT" b="1" smtClean="0"/>
              <a:t> Oggi viene parlato soprattutto dai più anziani.</a:t>
            </a:r>
          </a:p>
          <a:p>
            <a:pPr>
              <a:buFont typeface="Wingdings" pitchFamily="2" charset="2"/>
              <a:buChar char="Ø"/>
            </a:pPr>
            <a:endParaRPr lang="it-IT"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contenuto 1"/>
          <p:cNvSpPr>
            <a:spLocks noGrp="1"/>
          </p:cNvSpPr>
          <p:nvPr>
            <p:ph sz="quarter" idx="13"/>
          </p:nvPr>
        </p:nvSpPr>
        <p:spPr>
          <a:xfrm>
            <a:off x="1116013" y="2349500"/>
            <a:ext cx="3379787" cy="3213100"/>
          </a:xfrm>
        </p:spPr>
        <p:txBody>
          <a:bodyPr/>
          <a:lstStyle/>
          <a:p>
            <a:pPr indent="0">
              <a:lnSpc>
                <a:spcPct val="100000"/>
              </a:lnSpc>
              <a:buFont typeface="Wingdings" pitchFamily="2" charset="2"/>
              <a:buNone/>
            </a:pPr>
            <a:r>
              <a:rPr lang="it-IT" sz="1400" b="1" smtClean="0"/>
              <a:t>BACAIARE  = Parlare</a:t>
            </a:r>
          </a:p>
          <a:p>
            <a:pPr indent="0">
              <a:lnSpc>
                <a:spcPct val="100000"/>
              </a:lnSpc>
              <a:buFont typeface="Wingdings" pitchFamily="2" charset="2"/>
              <a:buNone/>
            </a:pPr>
            <a:r>
              <a:rPr lang="it-IT" sz="1400" b="1" smtClean="0"/>
              <a:t>BAIUCCO    = Campagnolo</a:t>
            </a:r>
          </a:p>
          <a:p>
            <a:pPr indent="0">
              <a:lnSpc>
                <a:spcPct val="100000"/>
              </a:lnSpc>
              <a:buFont typeface="Wingdings" pitchFamily="2" charset="2"/>
              <a:buNone/>
            </a:pPr>
            <a:r>
              <a:rPr lang="it-IT" sz="1400" b="1" smtClean="0"/>
              <a:t>BEDO          = Carabiniere</a:t>
            </a:r>
          </a:p>
          <a:p>
            <a:pPr indent="0">
              <a:lnSpc>
                <a:spcPct val="100000"/>
              </a:lnSpc>
              <a:buFont typeface="Wingdings" pitchFamily="2" charset="2"/>
              <a:buNone/>
            </a:pPr>
            <a:r>
              <a:rPr lang="it-IT" sz="1400" b="1" smtClean="0"/>
              <a:t>BERTA         = Mi prendi in giro</a:t>
            </a:r>
          </a:p>
          <a:p>
            <a:pPr indent="0">
              <a:lnSpc>
                <a:spcPct val="100000"/>
              </a:lnSpc>
              <a:buFont typeface="Wingdings" pitchFamily="2" charset="2"/>
              <a:buNone/>
            </a:pPr>
            <a:r>
              <a:rPr lang="it-IT" sz="1400" b="1" smtClean="0"/>
              <a:t>BIANCA       = La piazza è andata male </a:t>
            </a:r>
          </a:p>
          <a:p>
            <a:pPr indent="0">
              <a:lnSpc>
                <a:spcPct val="100000"/>
              </a:lnSpc>
              <a:buFont typeface="Wingdings" pitchFamily="2" charset="2"/>
              <a:buNone/>
            </a:pPr>
            <a:r>
              <a:rPr lang="it-IT" sz="1400" b="1" smtClean="0"/>
              <a:t>BOLETTA    = Non avere soldi</a:t>
            </a:r>
          </a:p>
          <a:p>
            <a:pPr indent="0">
              <a:lnSpc>
                <a:spcPct val="100000"/>
              </a:lnSpc>
              <a:buFont typeface="Wingdings" pitchFamily="2" charset="2"/>
              <a:buNone/>
            </a:pPr>
            <a:r>
              <a:rPr lang="it-IT" sz="1400" b="1" smtClean="0"/>
              <a:t>BUIOSA        = Carcere</a:t>
            </a:r>
          </a:p>
          <a:p>
            <a:pPr indent="0">
              <a:lnSpc>
                <a:spcPct val="100000"/>
              </a:lnSpc>
              <a:buFont typeface="Wingdings" pitchFamily="2" charset="2"/>
              <a:buNone/>
            </a:pPr>
            <a:r>
              <a:rPr lang="it-IT" sz="1400" b="1" smtClean="0"/>
              <a:t>CAMUFFA    = Guarda</a:t>
            </a:r>
          </a:p>
          <a:p>
            <a:pPr indent="0">
              <a:lnSpc>
                <a:spcPct val="100000"/>
              </a:lnSpc>
              <a:buFont typeface="Wingdings" pitchFamily="2" charset="2"/>
              <a:buNone/>
            </a:pPr>
            <a:r>
              <a:rPr lang="it-IT" sz="1400" b="1" smtClean="0"/>
              <a:t>CARABISTA = Per scherzo</a:t>
            </a:r>
          </a:p>
          <a:p>
            <a:pPr indent="0">
              <a:lnSpc>
                <a:spcPct val="100000"/>
              </a:lnSpc>
              <a:buFont typeface="Wingdings" pitchFamily="2" charset="2"/>
              <a:buNone/>
            </a:pPr>
            <a:r>
              <a:rPr lang="it-IT" sz="1400" b="1" smtClean="0"/>
              <a:t>CARBONA   = Carovana</a:t>
            </a:r>
          </a:p>
          <a:p>
            <a:pPr indent="0">
              <a:lnSpc>
                <a:spcPct val="100000"/>
              </a:lnSpc>
              <a:buFont typeface="Wingdings" pitchFamily="2" charset="2"/>
              <a:buNone/>
            </a:pPr>
            <a:r>
              <a:rPr lang="it-IT" sz="1400" b="1" smtClean="0"/>
              <a:t>CHIODO      = Lasciare un debito </a:t>
            </a:r>
          </a:p>
          <a:p>
            <a:pPr indent="0">
              <a:lnSpc>
                <a:spcPct val="100000"/>
              </a:lnSpc>
              <a:buFont typeface="Wingdings" pitchFamily="2" charset="2"/>
              <a:buNone/>
            </a:pPr>
            <a:r>
              <a:rPr lang="it-IT" sz="1400" b="1" smtClean="0"/>
              <a:t>CIARIRE       = Bere</a:t>
            </a:r>
          </a:p>
        </p:txBody>
      </p:sp>
      <p:sp>
        <p:nvSpPr>
          <p:cNvPr id="3" name="Titolo 2"/>
          <p:cNvSpPr>
            <a:spLocks noGrp="1"/>
          </p:cNvSpPr>
          <p:nvPr>
            <p:ph type="title"/>
          </p:nvPr>
        </p:nvSpPr>
        <p:spPr/>
        <p:txBody>
          <a:bodyPr/>
          <a:lstStyle/>
          <a:p>
            <a:pPr fontAlgn="auto">
              <a:spcAft>
                <a:spcPts val="0"/>
              </a:spcAft>
              <a:defRPr/>
            </a:pPr>
            <a:r>
              <a:rPr lang="it-IT" sz="2400" b="1" dirty="0" smtClean="0"/>
              <a:t>Un breve elenco di termini</a:t>
            </a:r>
            <a:endParaRPr lang="it-IT" sz="2400" b="1" dirty="0"/>
          </a:p>
        </p:txBody>
      </p:sp>
      <p:sp>
        <p:nvSpPr>
          <p:cNvPr id="43011" name="Segnaposto contenuto 3"/>
          <p:cNvSpPr>
            <a:spLocks noGrp="1"/>
          </p:cNvSpPr>
          <p:nvPr>
            <p:ph sz="quarter" idx="14"/>
          </p:nvPr>
        </p:nvSpPr>
        <p:spPr>
          <a:xfrm>
            <a:off x="4648200" y="2349500"/>
            <a:ext cx="3452813" cy="3213100"/>
          </a:xfrm>
        </p:spPr>
        <p:txBody>
          <a:bodyPr/>
          <a:lstStyle/>
          <a:p>
            <a:pPr indent="0">
              <a:lnSpc>
                <a:spcPct val="100000"/>
              </a:lnSpc>
              <a:buFont typeface="Wingdings" pitchFamily="2" charset="2"/>
              <a:buNone/>
            </a:pPr>
            <a:r>
              <a:rPr lang="it-IT" sz="1400" b="1" smtClean="0"/>
              <a:t>CONTRASTO     = Fermo</a:t>
            </a:r>
          </a:p>
          <a:p>
            <a:pPr indent="0">
              <a:lnSpc>
                <a:spcPct val="100000"/>
              </a:lnSpc>
              <a:buFont typeface="Wingdings" pitchFamily="2" charset="2"/>
              <a:buNone/>
            </a:pPr>
            <a:r>
              <a:rPr lang="it-IT" sz="1400" b="1" smtClean="0"/>
              <a:t>DRITTO               = Viaggiatore</a:t>
            </a:r>
          </a:p>
          <a:p>
            <a:pPr indent="0">
              <a:lnSpc>
                <a:spcPct val="100000"/>
              </a:lnSpc>
              <a:buFont typeface="Wingdings" pitchFamily="2" charset="2"/>
              <a:buNone/>
            </a:pPr>
            <a:r>
              <a:rPr lang="it-IT" sz="1400" b="1" smtClean="0"/>
              <a:t>FANGOSE            = Scarpe</a:t>
            </a:r>
          </a:p>
          <a:p>
            <a:pPr indent="0">
              <a:lnSpc>
                <a:spcPct val="100000"/>
              </a:lnSpc>
              <a:buFont typeface="Wingdings" pitchFamily="2" charset="2"/>
              <a:buNone/>
            </a:pPr>
            <a:r>
              <a:rPr lang="it-IT" sz="1400" b="1" smtClean="0"/>
              <a:t>FARLOCCO         = Non buono</a:t>
            </a:r>
          </a:p>
          <a:p>
            <a:pPr indent="0">
              <a:lnSpc>
                <a:spcPct val="100000"/>
              </a:lnSpc>
              <a:buFont typeface="Wingdings" pitchFamily="2" charset="2"/>
              <a:buNone/>
            </a:pPr>
            <a:r>
              <a:rPr lang="it-IT" sz="1400" b="1" smtClean="0"/>
              <a:t>FILARE                = Iniziare un rapporto</a:t>
            </a:r>
          </a:p>
          <a:p>
            <a:pPr indent="0">
              <a:lnSpc>
                <a:spcPct val="100000"/>
              </a:lnSpc>
              <a:buFont typeface="Wingdings" pitchFamily="2" charset="2"/>
              <a:buNone/>
            </a:pPr>
            <a:r>
              <a:rPr lang="it-IT" sz="1400" b="1" smtClean="0"/>
              <a:t>GALUPPO            = Operaio delle giostre</a:t>
            </a:r>
          </a:p>
          <a:p>
            <a:pPr indent="0">
              <a:lnSpc>
                <a:spcPct val="100000"/>
              </a:lnSpc>
              <a:buFont typeface="Wingdings" pitchFamily="2" charset="2"/>
              <a:buNone/>
            </a:pPr>
            <a:r>
              <a:rPr lang="it-IT" sz="1400" b="1" smtClean="0"/>
              <a:t>GHIRBA               = Pelle/vita</a:t>
            </a:r>
          </a:p>
          <a:p>
            <a:pPr indent="0">
              <a:lnSpc>
                <a:spcPct val="100000"/>
              </a:lnSpc>
              <a:buFont typeface="Wingdings" pitchFamily="2" charset="2"/>
              <a:buNone/>
            </a:pPr>
            <a:r>
              <a:rPr lang="it-IT" sz="1400" b="1" smtClean="0"/>
              <a:t>GINICO                = Clima freddo</a:t>
            </a:r>
          </a:p>
          <a:p>
            <a:pPr indent="0">
              <a:lnSpc>
                <a:spcPct val="100000"/>
              </a:lnSpc>
              <a:buFont typeface="Wingdings" pitchFamily="2" charset="2"/>
              <a:buNone/>
            </a:pPr>
            <a:r>
              <a:rPr lang="it-IT" sz="1400" b="1" smtClean="0"/>
              <a:t>GRIMO                 = Vecchio</a:t>
            </a:r>
          </a:p>
          <a:p>
            <a:pPr indent="0">
              <a:lnSpc>
                <a:spcPct val="100000"/>
              </a:lnSpc>
              <a:buFont typeface="Wingdings" pitchFamily="2" charset="2"/>
              <a:buNone/>
            </a:pPr>
            <a:r>
              <a:rPr lang="it-IT" sz="1400" b="1" smtClean="0"/>
              <a:t>GIULIO                = WC</a:t>
            </a:r>
          </a:p>
          <a:p>
            <a:pPr indent="0">
              <a:lnSpc>
                <a:spcPct val="100000"/>
              </a:lnSpc>
              <a:buFont typeface="Wingdings" pitchFamily="2" charset="2"/>
              <a:buNone/>
            </a:pPr>
            <a:r>
              <a:rPr lang="it-IT" sz="1400" b="1" smtClean="0">
                <a:solidFill>
                  <a:srgbClr val="FF0000"/>
                </a:solidFill>
              </a:rPr>
              <a:t>IMPROSARE       = Imbrogliare</a:t>
            </a:r>
          </a:p>
          <a:p>
            <a:pPr indent="0">
              <a:lnSpc>
                <a:spcPct val="100000"/>
              </a:lnSpc>
              <a:buFont typeface="Wingdings" pitchFamily="2" charset="2"/>
              <a:buNone/>
            </a:pPr>
            <a:r>
              <a:rPr lang="it-IT" sz="1400" b="1" smtClean="0"/>
              <a:t>LOFIO                  = Scarso</a:t>
            </a:r>
          </a:p>
          <a:p>
            <a:pPr indent="0">
              <a:lnSpc>
                <a:spcPct val="100000"/>
              </a:lnSpc>
              <a:buFont typeface="Wingdings" pitchFamily="2" charset="2"/>
              <a:buNone/>
            </a:pPr>
            <a:endParaRPr lang="it-IT"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Gli esordi</a:t>
            </a:r>
            <a:endParaRPr lang="it-IT" b="1" dirty="0"/>
          </a:p>
        </p:txBody>
      </p:sp>
      <p:sp>
        <p:nvSpPr>
          <p:cNvPr id="3" name="Segnaposto contenuto 2"/>
          <p:cNvSpPr>
            <a:spLocks noGrp="1"/>
          </p:cNvSpPr>
          <p:nvPr>
            <p:ph idx="1"/>
          </p:nvPr>
        </p:nvSpPr>
        <p:spPr>
          <a:xfrm>
            <a:off x="1371600" y="2438400"/>
            <a:ext cx="6400800" cy="3048000"/>
          </a:xfrm>
        </p:spPr>
        <p:txBody>
          <a:bodyPr rtlCol="0">
            <a:normAutofit fontScale="92500" lnSpcReduction="10000"/>
          </a:bodyPr>
          <a:lstStyle/>
          <a:p>
            <a:pPr indent="-274320" algn="just" fontAlgn="auto">
              <a:lnSpc>
                <a:spcPct val="110000"/>
              </a:lnSpc>
              <a:spcAft>
                <a:spcPts val="0"/>
              </a:spcAft>
              <a:buFont typeface="Wingdings" pitchFamily="2" charset="2"/>
              <a:buChar char="Ø"/>
              <a:defRPr/>
            </a:pPr>
            <a:r>
              <a:rPr lang="it-IT" b="1" dirty="0" smtClean="0"/>
              <a:t>Gli spettacoli viaggianti di burattini nascono nell’ambito delle Fiere, a partire dal XVI secolo.</a:t>
            </a:r>
          </a:p>
          <a:p>
            <a:pPr indent="-274320" algn="just" fontAlgn="auto">
              <a:lnSpc>
                <a:spcPct val="110000"/>
              </a:lnSpc>
              <a:spcAft>
                <a:spcPts val="0"/>
              </a:spcAft>
              <a:buFont typeface="Wingdings" pitchFamily="2" charset="2"/>
              <a:buChar char="Ø"/>
              <a:defRPr/>
            </a:pPr>
            <a:r>
              <a:rPr lang="it-IT" b="1" dirty="0" smtClean="0"/>
              <a:t>Assieme ad altri spettacoli e divertimenti nonché a imbonitori, servivano a promuovere il circuito commerciale di coloro che vendevano le merci </a:t>
            </a:r>
            <a:r>
              <a:rPr lang="it-IT" b="1" dirty="0" err="1" smtClean="0"/>
              <a:t>itinerando</a:t>
            </a:r>
            <a:r>
              <a:rPr lang="it-IT" b="1" dirty="0" smtClean="0"/>
              <a:t> nelle varie PIAZZE.</a:t>
            </a:r>
          </a:p>
          <a:p>
            <a:pPr indent="-274320" algn="just" fontAlgn="auto">
              <a:lnSpc>
                <a:spcPct val="110000"/>
              </a:lnSpc>
              <a:spcAft>
                <a:spcPts val="0"/>
              </a:spcAft>
              <a:buFont typeface="Wingdings" pitchFamily="2" charset="2"/>
              <a:buChar char="Ø"/>
              <a:defRPr/>
            </a:pPr>
            <a:r>
              <a:rPr lang="it-IT" b="1" dirty="0" smtClean="0"/>
              <a:t>Parallelamente essi fungevano da sistema di comunicazione per la popolazione sia per quanto riguardava eventi attuali che passati.</a:t>
            </a:r>
          </a:p>
          <a:p>
            <a:pPr indent="-274320" algn="just" fontAlgn="auto">
              <a:lnSpc>
                <a:spcPct val="110000"/>
              </a:lnSpc>
              <a:spcAft>
                <a:spcPts val="0"/>
              </a:spcAft>
              <a:buFont typeface="Wingdings" pitchFamily="2" charset="2"/>
              <a:buChar char="Ø"/>
              <a:defRPr/>
            </a:pPr>
            <a:r>
              <a:rPr lang="it-IT" b="1" dirty="0" smtClean="0"/>
              <a:t>Cioè istruivano sugli eventi storici un popolo analfabeta ed esprimevano critiche alle strutture istituzionali seguendo la tradizione dei giullari, veri iniziatori di questo genere.</a:t>
            </a:r>
          </a:p>
          <a:p>
            <a:pPr indent="-274320" fontAlgn="auto">
              <a:spcAft>
                <a:spcPts val="0"/>
              </a:spcAft>
              <a:buFont typeface="Wingdings" pitchFamily="2" charset="2"/>
              <a:buChar char="Ø"/>
              <a:defRPr/>
            </a:pPr>
            <a:endParaRPr lang="it-IT" dirty="0" smtClean="0"/>
          </a:p>
          <a:p>
            <a:pPr indent="-274320" fontAlgn="auto">
              <a:spcAft>
                <a:spcPts val="0"/>
              </a:spcAft>
              <a:buFont typeface="Wingdings" pitchFamily="2" charset="2"/>
              <a:buChar char="Ø"/>
              <a:defRPr/>
            </a:pP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rtlCol="0">
            <a:normAutofit/>
          </a:bodyPr>
          <a:lstStyle/>
          <a:p>
            <a:pPr indent="0" fontAlgn="auto">
              <a:lnSpc>
                <a:spcPct val="100000"/>
              </a:lnSpc>
              <a:spcAft>
                <a:spcPts val="0"/>
              </a:spcAft>
              <a:buFont typeface="Wingdings" pitchFamily="2" charset="2"/>
              <a:buNone/>
              <a:defRPr/>
            </a:pPr>
            <a:r>
              <a:rPr lang="it-IT" sz="1300" b="1" dirty="0" smtClean="0"/>
              <a:t>MANGHEL       = Elemosinare</a:t>
            </a:r>
            <a:endParaRPr lang="it-IT" sz="1300" b="1" dirty="0"/>
          </a:p>
          <a:p>
            <a:pPr indent="0" fontAlgn="auto">
              <a:lnSpc>
                <a:spcPct val="100000"/>
              </a:lnSpc>
              <a:spcAft>
                <a:spcPts val="0"/>
              </a:spcAft>
              <a:buFont typeface="Wingdings" pitchFamily="2" charset="2"/>
              <a:buNone/>
              <a:defRPr/>
            </a:pPr>
            <a:r>
              <a:rPr lang="it-IT" sz="1300" b="1" dirty="0" smtClean="0"/>
              <a:t>MARAIA            = Gente</a:t>
            </a:r>
            <a:endParaRPr lang="it-IT" sz="1300" b="1" dirty="0"/>
          </a:p>
          <a:p>
            <a:pPr indent="0" fontAlgn="auto">
              <a:lnSpc>
                <a:spcPct val="100000"/>
              </a:lnSpc>
              <a:spcAft>
                <a:spcPts val="0"/>
              </a:spcAft>
              <a:buFont typeface="Wingdings" pitchFamily="2" charset="2"/>
              <a:buNone/>
              <a:defRPr/>
            </a:pPr>
            <a:r>
              <a:rPr lang="it-IT" sz="1300" b="1" dirty="0" smtClean="0"/>
              <a:t>MARCONATO = Sposato</a:t>
            </a:r>
            <a:endParaRPr lang="it-IT" sz="1300" b="1" dirty="0"/>
          </a:p>
          <a:p>
            <a:pPr indent="0" fontAlgn="auto">
              <a:lnSpc>
                <a:spcPct val="100000"/>
              </a:lnSpc>
              <a:spcAft>
                <a:spcPts val="0"/>
              </a:spcAft>
              <a:buFont typeface="Wingdings" pitchFamily="2" charset="2"/>
              <a:buNone/>
              <a:defRPr/>
            </a:pPr>
            <a:r>
              <a:rPr lang="it-IT" sz="1300" b="1" dirty="0" smtClean="0"/>
              <a:t>MECO                = Padrone</a:t>
            </a:r>
            <a:endParaRPr lang="it-IT" sz="1300" b="1" dirty="0"/>
          </a:p>
          <a:p>
            <a:pPr indent="0" fontAlgn="auto">
              <a:lnSpc>
                <a:spcPct val="100000"/>
              </a:lnSpc>
              <a:spcAft>
                <a:spcPts val="0"/>
              </a:spcAft>
              <a:buFont typeface="Wingdings" pitchFamily="2" charset="2"/>
              <a:buNone/>
              <a:defRPr/>
            </a:pPr>
            <a:r>
              <a:rPr lang="it-IT" sz="1300" b="1" dirty="0" smtClean="0"/>
              <a:t>NARVALO         </a:t>
            </a:r>
            <a:r>
              <a:rPr lang="it-IT" sz="1300" b="1" dirty="0"/>
              <a:t>= </a:t>
            </a:r>
            <a:r>
              <a:rPr lang="it-IT" sz="1300" b="1" dirty="0" smtClean="0"/>
              <a:t>Pazzo</a:t>
            </a:r>
            <a:endParaRPr lang="it-IT" sz="1300" b="1" dirty="0"/>
          </a:p>
          <a:p>
            <a:pPr indent="0" fontAlgn="auto">
              <a:lnSpc>
                <a:spcPct val="100000"/>
              </a:lnSpc>
              <a:spcAft>
                <a:spcPts val="0"/>
              </a:spcAft>
              <a:buFont typeface="Wingdings" pitchFamily="2" charset="2"/>
              <a:buNone/>
              <a:defRPr/>
            </a:pPr>
            <a:r>
              <a:rPr lang="it-IT" sz="1300" b="1" dirty="0" smtClean="0"/>
              <a:t>NIBERTA          </a:t>
            </a:r>
            <a:r>
              <a:rPr lang="it-IT" sz="1300" b="1" dirty="0"/>
              <a:t>= </a:t>
            </a:r>
            <a:r>
              <a:rPr lang="it-IT" sz="1300" b="1" dirty="0" smtClean="0"/>
              <a:t>Niente</a:t>
            </a:r>
            <a:endParaRPr lang="it-IT" sz="1300" b="1" dirty="0"/>
          </a:p>
          <a:p>
            <a:pPr indent="0" fontAlgn="auto">
              <a:lnSpc>
                <a:spcPct val="100000"/>
              </a:lnSpc>
              <a:spcAft>
                <a:spcPts val="0"/>
              </a:spcAft>
              <a:buFont typeface="Wingdings" pitchFamily="2" charset="2"/>
              <a:buNone/>
              <a:defRPr/>
            </a:pPr>
            <a:r>
              <a:rPr lang="it-IT" sz="1300" b="1" dirty="0" smtClean="0"/>
              <a:t>NICHELA         </a:t>
            </a:r>
            <a:r>
              <a:rPr lang="it-IT" sz="1300" b="1" dirty="0"/>
              <a:t>= </a:t>
            </a:r>
            <a:r>
              <a:rPr lang="it-IT" sz="1300" b="1" dirty="0" smtClean="0"/>
              <a:t>Guarda</a:t>
            </a:r>
            <a:endParaRPr lang="it-IT" sz="1300" b="1" dirty="0"/>
          </a:p>
          <a:p>
            <a:pPr indent="0" fontAlgn="auto">
              <a:lnSpc>
                <a:spcPct val="100000"/>
              </a:lnSpc>
              <a:spcAft>
                <a:spcPts val="0"/>
              </a:spcAft>
              <a:buFont typeface="Wingdings" pitchFamily="2" charset="2"/>
              <a:buNone/>
              <a:defRPr/>
            </a:pPr>
            <a:r>
              <a:rPr lang="it-IT" sz="1300" b="1" dirty="0" smtClean="0"/>
              <a:t>PIAZZA             </a:t>
            </a:r>
            <a:r>
              <a:rPr lang="it-IT" sz="1300" b="1" dirty="0"/>
              <a:t>= </a:t>
            </a:r>
            <a:r>
              <a:rPr lang="it-IT" sz="1300" b="1" dirty="0" smtClean="0"/>
              <a:t>Dove si monta la baracca</a:t>
            </a:r>
            <a:endParaRPr lang="it-IT" sz="1300" b="1" dirty="0"/>
          </a:p>
          <a:p>
            <a:pPr indent="0" fontAlgn="auto">
              <a:lnSpc>
                <a:spcPct val="100000"/>
              </a:lnSpc>
              <a:spcAft>
                <a:spcPts val="0"/>
              </a:spcAft>
              <a:buFont typeface="Wingdings" pitchFamily="2" charset="2"/>
              <a:buNone/>
              <a:defRPr/>
            </a:pPr>
            <a:r>
              <a:rPr lang="it-IT" sz="1300" b="1" dirty="0" smtClean="0"/>
              <a:t>PICIARE           </a:t>
            </a:r>
            <a:r>
              <a:rPr lang="it-IT" sz="1300" b="1" dirty="0"/>
              <a:t>= </a:t>
            </a:r>
            <a:r>
              <a:rPr lang="it-IT" sz="1300" b="1" dirty="0" smtClean="0"/>
              <a:t>Pagare</a:t>
            </a:r>
            <a:endParaRPr lang="it-IT" sz="1300" b="1" dirty="0"/>
          </a:p>
          <a:p>
            <a:pPr indent="0" fontAlgn="auto">
              <a:lnSpc>
                <a:spcPct val="100000"/>
              </a:lnSpc>
              <a:spcAft>
                <a:spcPts val="0"/>
              </a:spcAft>
              <a:buFont typeface="Wingdings" pitchFamily="2" charset="2"/>
              <a:buNone/>
              <a:defRPr/>
            </a:pPr>
            <a:r>
              <a:rPr lang="it-IT" sz="1300" b="1" dirty="0" smtClean="0"/>
              <a:t>PILA                  </a:t>
            </a:r>
            <a:r>
              <a:rPr lang="it-IT" sz="1300" b="1" dirty="0"/>
              <a:t>= </a:t>
            </a:r>
            <a:r>
              <a:rPr lang="it-IT" sz="1300" b="1" dirty="0" smtClean="0"/>
              <a:t>Soldi</a:t>
            </a:r>
            <a:endParaRPr lang="it-IT" sz="1300" b="1" dirty="0"/>
          </a:p>
          <a:p>
            <a:pPr indent="0" fontAlgn="auto">
              <a:lnSpc>
                <a:spcPct val="100000"/>
              </a:lnSpc>
              <a:spcAft>
                <a:spcPts val="0"/>
              </a:spcAft>
              <a:buFont typeface="Wingdings" pitchFamily="2" charset="2"/>
              <a:buNone/>
              <a:defRPr/>
            </a:pPr>
            <a:r>
              <a:rPr lang="it-IT" sz="1300" b="1" dirty="0" smtClean="0"/>
              <a:t>PIOMBA           </a:t>
            </a:r>
            <a:r>
              <a:rPr lang="it-IT" sz="1300" b="1" dirty="0"/>
              <a:t>= </a:t>
            </a:r>
            <a:r>
              <a:rPr lang="it-IT" sz="1300" b="1" dirty="0" smtClean="0"/>
              <a:t>Ubriaco</a:t>
            </a:r>
            <a:endParaRPr lang="it-IT" sz="1300" b="1" dirty="0"/>
          </a:p>
          <a:p>
            <a:pPr indent="0" fontAlgn="auto">
              <a:lnSpc>
                <a:spcPct val="100000"/>
              </a:lnSpc>
              <a:spcAft>
                <a:spcPts val="0"/>
              </a:spcAft>
              <a:buFont typeface="Wingdings" pitchFamily="2" charset="2"/>
              <a:buNone/>
              <a:defRPr/>
            </a:pPr>
            <a:r>
              <a:rPr lang="it-IT" sz="1300" b="1" dirty="0" smtClean="0"/>
              <a:t>PIVELINO       </a:t>
            </a:r>
            <a:r>
              <a:rPr lang="it-IT" sz="1300" b="1" dirty="0"/>
              <a:t>= </a:t>
            </a:r>
            <a:r>
              <a:rPr lang="it-IT" sz="1300" b="1" dirty="0" smtClean="0"/>
              <a:t>Ragazzino</a:t>
            </a:r>
            <a:endParaRPr lang="it-IT" sz="1300" b="1" dirty="0"/>
          </a:p>
          <a:p>
            <a:pPr indent="-274320" fontAlgn="auto">
              <a:spcAft>
                <a:spcPts val="0"/>
              </a:spcAft>
              <a:defRPr/>
            </a:pPr>
            <a:endParaRPr lang="it-IT" dirty="0"/>
          </a:p>
        </p:txBody>
      </p:sp>
      <p:sp>
        <p:nvSpPr>
          <p:cNvPr id="4" name="Segnaposto contenuto 3"/>
          <p:cNvSpPr>
            <a:spLocks noGrp="1"/>
          </p:cNvSpPr>
          <p:nvPr>
            <p:ph sz="quarter" idx="14"/>
          </p:nvPr>
        </p:nvSpPr>
        <p:spPr/>
        <p:txBody>
          <a:bodyPr rtlCol="0">
            <a:normAutofit fontScale="92500" lnSpcReduction="10000"/>
          </a:bodyPr>
          <a:lstStyle/>
          <a:p>
            <a:pPr indent="0" fontAlgn="auto">
              <a:lnSpc>
                <a:spcPct val="100000"/>
              </a:lnSpc>
              <a:spcAft>
                <a:spcPts val="0"/>
              </a:spcAft>
              <a:buFont typeface="Wingdings" pitchFamily="2" charset="2"/>
              <a:buNone/>
              <a:defRPr/>
            </a:pPr>
            <a:r>
              <a:rPr lang="it-IT" sz="1600" b="1" dirty="0" smtClean="0"/>
              <a:t>POLEGGIARE   </a:t>
            </a:r>
            <a:r>
              <a:rPr lang="it-IT" sz="1600" b="1" dirty="0"/>
              <a:t>= </a:t>
            </a:r>
            <a:r>
              <a:rPr lang="it-IT" sz="1600" b="1" dirty="0" smtClean="0"/>
              <a:t>Dormire</a:t>
            </a:r>
            <a:endParaRPr lang="it-IT" sz="1600" b="1" dirty="0"/>
          </a:p>
          <a:p>
            <a:pPr indent="0" fontAlgn="auto">
              <a:lnSpc>
                <a:spcPct val="100000"/>
              </a:lnSpc>
              <a:spcAft>
                <a:spcPts val="0"/>
              </a:spcAft>
              <a:buFont typeface="Wingdings" pitchFamily="2" charset="2"/>
              <a:buNone/>
              <a:defRPr/>
            </a:pPr>
            <a:r>
              <a:rPr lang="it-IT" sz="1600" b="1" dirty="0" smtClean="0"/>
              <a:t>SACAGNARE     = Picchiare</a:t>
            </a:r>
            <a:endParaRPr lang="it-IT" sz="1600" b="1" dirty="0"/>
          </a:p>
          <a:p>
            <a:pPr indent="0" fontAlgn="auto">
              <a:lnSpc>
                <a:spcPct val="100000"/>
              </a:lnSpc>
              <a:spcAft>
                <a:spcPts val="0"/>
              </a:spcAft>
              <a:buFont typeface="Wingdings" pitchFamily="2" charset="2"/>
              <a:buNone/>
              <a:defRPr/>
            </a:pPr>
            <a:r>
              <a:rPr lang="it-IT" sz="1600" b="1" dirty="0" smtClean="0"/>
              <a:t>SAMBUSA           = Non parlare</a:t>
            </a:r>
            <a:endParaRPr lang="it-IT" sz="1600" b="1" dirty="0"/>
          </a:p>
          <a:p>
            <a:pPr indent="0" fontAlgn="auto">
              <a:lnSpc>
                <a:spcPct val="100000"/>
              </a:lnSpc>
              <a:spcAft>
                <a:spcPts val="0"/>
              </a:spcAft>
              <a:buFont typeface="Wingdings" pitchFamily="2" charset="2"/>
              <a:buNone/>
              <a:defRPr/>
            </a:pPr>
            <a:r>
              <a:rPr lang="it-IT" sz="1600" b="1" dirty="0" smtClean="0"/>
              <a:t>SARAFFO            = Finto cliente</a:t>
            </a:r>
            <a:endParaRPr lang="it-IT" sz="1600" b="1" dirty="0"/>
          </a:p>
          <a:p>
            <a:pPr indent="0" fontAlgn="auto">
              <a:lnSpc>
                <a:spcPct val="100000"/>
              </a:lnSpc>
              <a:spcAft>
                <a:spcPts val="0"/>
              </a:spcAft>
              <a:buFont typeface="Wingdings" pitchFamily="2" charset="2"/>
              <a:buNone/>
              <a:defRPr/>
            </a:pPr>
            <a:r>
              <a:rPr lang="it-IT" sz="1600" b="1" dirty="0" smtClean="0"/>
              <a:t>SBALARE            </a:t>
            </a:r>
            <a:r>
              <a:rPr lang="it-IT" sz="1600" b="1" dirty="0"/>
              <a:t>= </a:t>
            </a:r>
            <a:r>
              <a:rPr lang="it-IT" sz="1600" b="1" dirty="0" smtClean="0"/>
              <a:t>Morire</a:t>
            </a:r>
            <a:endParaRPr lang="it-IT" sz="1600" b="1" dirty="0"/>
          </a:p>
          <a:p>
            <a:pPr indent="0" fontAlgn="auto">
              <a:lnSpc>
                <a:spcPct val="100000"/>
              </a:lnSpc>
              <a:spcAft>
                <a:spcPts val="0"/>
              </a:spcAft>
              <a:buFont typeface="Wingdings" pitchFamily="2" charset="2"/>
              <a:buNone/>
              <a:defRPr/>
            </a:pPr>
            <a:r>
              <a:rPr lang="it-IT" sz="1600" b="1" dirty="0" smtClean="0"/>
              <a:t>SBARTIRE          </a:t>
            </a:r>
            <a:r>
              <a:rPr lang="it-IT" sz="1600" b="1" dirty="0"/>
              <a:t>= </a:t>
            </a:r>
            <a:r>
              <a:rPr lang="it-IT" sz="1600" b="1" dirty="0" smtClean="0"/>
              <a:t>Uccidere</a:t>
            </a:r>
            <a:endParaRPr lang="it-IT" sz="1600" b="1" dirty="0"/>
          </a:p>
          <a:p>
            <a:pPr indent="0" fontAlgn="auto">
              <a:lnSpc>
                <a:spcPct val="100000"/>
              </a:lnSpc>
              <a:spcAft>
                <a:spcPts val="0"/>
              </a:spcAft>
              <a:buFont typeface="Wingdings" pitchFamily="2" charset="2"/>
              <a:buNone/>
              <a:defRPr/>
            </a:pPr>
            <a:r>
              <a:rPr lang="it-IT" sz="1600" b="1" dirty="0" smtClean="0"/>
              <a:t>SBIANCHIMENTO = Rivelare</a:t>
            </a:r>
            <a:endParaRPr lang="it-IT" sz="1600" b="1" dirty="0"/>
          </a:p>
          <a:p>
            <a:pPr indent="0" fontAlgn="auto">
              <a:lnSpc>
                <a:spcPct val="100000"/>
              </a:lnSpc>
              <a:spcAft>
                <a:spcPts val="0"/>
              </a:spcAft>
              <a:buFont typeface="Wingdings" pitchFamily="2" charset="2"/>
              <a:buNone/>
              <a:defRPr/>
            </a:pPr>
            <a:r>
              <a:rPr lang="it-IT" sz="1600" b="1" dirty="0" smtClean="0">
                <a:solidFill>
                  <a:srgbClr val="FF0000"/>
                </a:solidFill>
              </a:rPr>
              <a:t>SCARAMACAI     </a:t>
            </a:r>
            <a:r>
              <a:rPr lang="it-IT" sz="1600" b="1" dirty="0">
                <a:solidFill>
                  <a:srgbClr val="FF0000"/>
                </a:solidFill>
              </a:rPr>
              <a:t>= </a:t>
            </a:r>
            <a:r>
              <a:rPr lang="it-IT" sz="1600" b="1" dirty="0" smtClean="0">
                <a:solidFill>
                  <a:srgbClr val="FF0000"/>
                </a:solidFill>
              </a:rPr>
              <a:t>Sinti</a:t>
            </a:r>
            <a:endParaRPr lang="it-IT" sz="1600" b="1" dirty="0">
              <a:solidFill>
                <a:srgbClr val="FF0000"/>
              </a:solidFill>
            </a:endParaRPr>
          </a:p>
          <a:p>
            <a:pPr indent="0" fontAlgn="auto">
              <a:lnSpc>
                <a:spcPct val="100000"/>
              </a:lnSpc>
              <a:spcAft>
                <a:spcPts val="0"/>
              </a:spcAft>
              <a:buFont typeface="Wingdings" pitchFamily="2" charset="2"/>
              <a:buNone/>
              <a:defRPr/>
            </a:pPr>
            <a:r>
              <a:rPr lang="it-IT" sz="1600" b="1" dirty="0" smtClean="0"/>
              <a:t>SCARCIA              = Mancia</a:t>
            </a:r>
            <a:endParaRPr lang="it-IT" sz="1600" b="1" dirty="0"/>
          </a:p>
          <a:p>
            <a:pPr indent="0" fontAlgn="auto">
              <a:lnSpc>
                <a:spcPct val="100000"/>
              </a:lnSpc>
              <a:spcAft>
                <a:spcPts val="0"/>
              </a:spcAft>
              <a:buFont typeface="Wingdings" pitchFamily="2" charset="2"/>
              <a:buNone/>
              <a:defRPr/>
            </a:pPr>
            <a:r>
              <a:rPr lang="it-IT" sz="1600" b="1" dirty="0" smtClean="0"/>
              <a:t>SGAIOSA              </a:t>
            </a:r>
            <a:r>
              <a:rPr lang="it-IT" sz="1600" b="1" dirty="0"/>
              <a:t>= </a:t>
            </a:r>
            <a:r>
              <a:rPr lang="it-IT" sz="1600" b="1" dirty="0" smtClean="0"/>
              <a:t>Fame/Appetito</a:t>
            </a:r>
            <a:endParaRPr lang="it-IT" sz="1600" b="1" dirty="0"/>
          </a:p>
          <a:p>
            <a:pPr indent="0" fontAlgn="auto">
              <a:lnSpc>
                <a:spcPct val="100000"/>
              </a:lnSpc>
              <a:spcAft>
                <a:spcPts val="0"/>
              </a:spcAft>
              <a:buFont typeface="Wingdings" pitchFamily="2" charset="2"/>
              <a:buNone/>
              <a:defRPr/>
            </a:pPr>
            <a:r>
              <a:rPr lang="it-IT" sz="1600" b="1" dirty="0" smtClean="0"/>
              <a:t>SGRANCIRE        </a:t>
            </a:r>
            <a:r>
              <a:rPr lang="it-IT" sz="1600" b="1" dirty="0"/>
              <a:t>= </a:t>
            </a:r>
            <a:r>
              <a:rPr lang="it-IT" sz="1600" b="1" dirty="0" smtClean="0"/>
              <a:t>Rubare</a:t>
            </a:r>
            <a:endParaRPr lang="it-IT" sz="1600" b="1" dirty="0"/>
          </a:p>
          <a:p>
            <a:pPr indent="0" fontAlgn="auto">
              <a:lnSpc>
                <a:spcPct val="100000"/>
              </a:lnSpc>
              <a:spcAft>
                <a:spcPts val="0"/>
              </a:spcAft>
              <a:buFont typeface="Wingdings" pitchFamily="2" charset="2"/>
              <a:buNone/>
              <a:defRPr/>
            </a:pPr>
            <a:r>
              <a:rPr lang="it-IT" sz="1600" b="1" dirty="0" smtClean="0"/>
              <a:t>SGUALDI              </a:t>
            </a:r>
            <a:r>
              <a:rPr lang="it-IT" sz="1600" b="1" dirty="0"/>
              <a:t>= </a:t>
            </a:r>
            <a:r>
              <a:rPr lang="it-IT" sz="1600" b="1" dirty="0" smtClean="0"/>
              <a:t>Parassiti</a:t>
            </a:r>
            <a:endParaRPr lang="it-IT" sz="1600" b="1" dirty="0"/>
          </a:p>
          <a:p>
            <a:pPr indent="-274320" fontAlgn="auto">
              <a:spcAft>
                <a:spcPts val="0"/>
              </a:spcAft>
              <a:defRPr/>
            </a:pP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contenuto 1"/>
          <p:cNvSpPr>
            <a:spLocks noGrp="1"/>
          </p:cNvSpPr>
          <p:nvPr>
            <p:ph sz="quarter" idx="13"/>
          </p:nvPr>
        </p:nvSpPr>
        <p:spPr/>
        <p:txBody>
          <a:bodyPr/>
          <a:lstStyle/>
          <a:p>
            <a:pPr indent="0">
              <a:lnSpc>
                <a:spcPct val="100000"/>
              </a:lnSpc>
              <a:buFont typeface="Wingdings" pitchFamily="2" charset="2"/>
              <a:buNone/>
            </a:pPr>
            <a:r>
              <a:rPr lang="it-IT" sz="1400" b="1" smtClean="0"/>
              <a:t>SLAMPEGGIARE= Piangere</a:t>
            </a:r>
          </a:p>
          <a:p>
            <a:pPr indent="0">
              <a:lnSpc>
                <a:spcPct val="100000"/>
              </a:lnSpc>
              <a:buFont typeface="Wingdings" pitchFamily="2" charset="2"/>
              <a:buNone/>
            </a:pPr>
            <a:r>
              <a:rPr lang="it-IT" sz="1400" b="1" smtClean="0"/>
              <a:t>SMICIARE             = Guardare</a:t>
            </a:r>
          </a:p>
          <a:p>
            <a:pPr indent="0">
              <a:lnSpc>
                <a:spcPct val="100000"/>
              </a:lnSpc>
              <a:buFont typeface="Wingdings" pitchFamily="2" charset="2"/>
              <a:buNone/>
            </a:pPr>
            <a:r>
              <a:rPr lang="it-IT" sz="1400" b="1" smtClean="0"/>
              <a:t>SMORFIRE            = Mangiare</a:t>
            </a:r>
          </a:p>
          <a:p>
            <a:pPr indent="0">
              <a:lnSpc>
                <a:spcPct val="100000"/>
              </a:lnSpc>
              <a:buFont typeface="Wingdings" pitchFamily="2" charset="2"/>
              <a:buNone/>
            </a:pPr>
            <a:r>
              <a:rPr lang="it-IT" sz="1400" b="1" smtClean="0"/>
              <a:t>SPAGHEGGIO      = Avere paura</a:t>
            </a:r>
          </a:p>
          <a:p>
            <a:pPr indent="0">
              <a:lnSpc>
                <a:spcPct val="100000"/>
              </a:lnSpc>
              <a:buFont typeface="Wingdings" pitchFamily="2" charset="2"/>
              <a:buNone/>
            </a:pPr>
            <a:r>
              <a:rPr lang="it-IT" sz="1400" b="1" smtClean="0"/>
              <a:t>SPIANTARE          = Smontare la giostra</a:t>
            </a:r>
          </a:p>
          <a:p>
            <a:pPr indent="0">
              <a:lnSpc>
                <a:spcPct val="100000"/>
              </a:lnSpc>
              <a:buFont typeface="Wingdings" pitchFamily="2" charset="2"/>
              <a:buNone/>
            </a:pPr>
            <a:r>
              <a:rPr lang="it-IT" sz="1400" b="1" smtClean="0"/>
              <a:t>SPICCIOLA           = Bicicletta</a:t>
            </a:r>
          </a:p>
          <a:p>
            <a:pPr indent="0">
              <a:lnSpc>
                <a:spcPct val="100000"/>
              </a:lnSpc>
              <a:buFont typeface="Wingdings" pitchFamily="2" charset="2"/>
              <a:buNone/>
            </a:pPr>
            <a:r>
              <a:rPr lang="it-IT" sz="1400" b="1" smtClean="0"/>
              <a:t>SPIGOLARE          = Lavorare con poca gente</a:t>
            </a:r>
          </a:p>
          <a:p>
            <a:pPr indent="0">
              <a:lnSpc>
                <a:spcPct val="100000"/>
              </a:lnSpc>
              <a:buFont typeface="Wingdings" pitchFamily="2" charset="2"/>
              <a:buNone/>
            </a:pPr>
            <a:r>
              <a:rPr lang="it-IT" sz="1400" b="1" smtClean="0"/>
              <a:t>STEFANI                = Denti</a:t>
            </a:r>
          </a:p>
          <a:p>
            <a:pPr indent="0">
              <a:lnSpc>
                <a:spcPct val="100000"/>
              </a:lnSpc>
              <a:buFont typeface="Wingdings" pitchFamily="2" charset="2"/>
              <a:buNone/>
            </a:pPr>
            <a:r>
              <a:rPr lang="it-IT" sz="1400" b="1" smtClean="0"/>
              <a:t>ROSSUME              = Oro</a:t>
            </a:r>
          </a:p>
          <a:p>
            <a:pPr indent="0">
              <a:lnSpc>
                <a:spcPct val="100000"/>
              </a:lnSpc>
              <a:buFont typeface="Wingdings" pitchFamily="2" charset="2"/>
              <a:buNone/>
            </a:pPr>
            <a:r>
              <a:rPr lang="it-IT" sz="1400" b="1" smtClean="0">
                <a:solidFill>
                  <a:srgbClr val="FF0000"/>
                </a:solidFill>
              </a:rPr>
              <a:t>TOGO                      = Bello</a:t>
            </a:r>
          </a:p>
        </p:txBody>
      </p:sp>
      <p:sp>
        <p:nvSpPr>
          <p:cNvPr id="45058" name="Segnaposto contenuto 3"/>
          <p:cNvSpPr>
            <a:spLocks noGrp="1"/>
          </p:cNvSpPr>
          <p:nvPr>
            <p:ph sz="quarter" idx="14"/>
          </p:nvPr>
        </p:nvSpPr>
        <p:spPr/>
        <p:txBody>
          <a:bodyPr/>
          <a:lstStyle/>
          <a:p>
            <a:pPr indent="0">
              <a:lnSpc>
                <a:spcPct val="100000"/>
              </a:lnSpc>
              <a:buFont typeface="Wingdings" pitchFamily="2" charset="2"/>
              <a:buNone/>
            </a:pPr>
            <a:r>
              <a:rPr lang="it-IT" sz="1400" b="1" smtClean="0"/>
              <a:t>TREPPO   =   Gruppo di persone</a:t>
            </a:r>
          </a:p>
          <a:p>
            <a:pPr indent="0">
              <a:lnSpc>
                <a:spcPct val="100000"/>
              </a:lnSpc>
              <a:buFont typeface="Wingdings" pitchFamily="2" charset="2"/>
              <a:buNone/>
            </a:pPr>
            <a:r>
              <a:rPr lang="it-IT" sz="1400" b="1" smtClean="0"/>
              <a:t>VASCHI    =    Ricchi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rtlCol="0">
            <a:normAutofit fontScale="92500"/>
          </a:bodyPr>
          <a:lstStyle/>
          <a:p>
            <a:pPr indent="0" fontAlgn="auto">
              <a:spcAft>
                <a:spcPts val="0"/>
              </a:spcAft>
              <a:buFont typeface="Wingdings" pitchFamily="2" charset="2"/>
              <a:buNone/>
              <a:defRPr/>
            </a:pPr>
            <a:r>
              <a:rPr lang="it-IT" b="1" i="1" dirty="0" err="1" smtClean="0"/>
              <a:t>Smicia</a:t>
            </a:r>
            <a:r>
              <a:rPr lang="it-IT" b="1" dirty="0" smtClean="0"/>
              <a:t> i</a:t>
            </a:r>
            <a:r>
              <a:rPr lang="it-IT" b="1" dirty="0"/>
              <a:t>l </a:t>
            </a:r>
            <a:r>
              <a:rPr lang="it-IT" b="1" i="1" dirty="0"/>
              <a:t>contrasto</a:t>
            </a:r>
            <a:r>
              <a:rPr lang="it-IT" b="1" dirty="0"/>
              <a:t> che </a:t>
            </a:r>
            <a:r>
              <a:rPr lang="it-IT" b="1" i="1" dirty="0"/>
              <a:t>fangose</a:t>
            </a:r>
            <a:r>
              <a:rPr lang="it-IT" b="1" dirty="0"/>
              <a:t>!</a:t>
            </a:r>
          </a:p>
          <a:p>
            <a:pPr indent="0" fontAlgn="auto">
              <a:lnSpc>
                <a:spcPct val="100000"/>
              </a:lnSpc>
              <a:spcAft>
                <a:spcPts val="0"/>
              </a:spcAft>
              <a:buFont typeface="Wingdings" pitchFamily="2" charset="2"/>
              <a:buNone/>
              <a:defRPr/>
            </a:pPr>
            <a:r>
              <a:rPr lang="it-IT" b="1" dirty="0" smtClean="0"/>
              <a:t>Domani vado a </a:t>
            </a:r>
            <a:r>
              <a:rPr lang="it-IT" b="1" i="1" dirty="0" err="1" smtClean="0"/>
              <a:t>smorfire</a:t>
            </a:r>
            <a:r>
              <a:rPr lang="it-IT" b="1" dirty="0" smtClean="0"/>
              <a:t> da Vittorio.</a:t>
            </a:r>
          </a:p>
          <a:p>
            <a:pPr indent="0" fontAlgn="auto">
              <a:spcAft>
                <a:spcPts val="0"/>
              </a:spcAft>
              <a:buFont typeface="Wingdings" pitchFamily="2" charset="2"/>
              <a:buNone/>
              <a:defRPr/>
            </a:pPr>
            <a:r>
              <a:rPr lang="it-IT" b="1" i="1" dirty="0" err="1" smtClean="0"/>
              <a:t>Smicia</a:t>
            </a:r>
            <a:r>
              <a:rPr lang="it-IT" b="1" dirty="0" smtClean="0"/>
              <a:t> la </a:t>
            </a:r>
            <a:r>
              <a:rPr lang="it-IT" b="1" i="1" dirty="0" smtClean="0"/>
              <a:t>pivella</a:t>
            </a:r>
            <a:r>
              <a:rPr lang="it-IT" b="1" dirty="0" smtClean="0"/>
              <a:t> com’è </a:t>
            </a:r>
            <a:r>
              <a:rPr lang="it-IT" b="1" i="1" dirty="0" smtClean="0"/>
              <a:t>bardata</a:t>
            </a:r>
            <a:r>
              <a:rPr lang="it-IT" b="1" dirty="0" smtClean="0"/>
              <a:t>.</a:t>
            </a:r>
          </a:p>
          <a:p>
            <a:pPr indent="0" fontAlgn="auto">
              <a:spcAft>
                <a:spcPts val="0"/>
              </a:spcAft>
              <a:buFont typeface="Wingdings" pitchFamily="2" charset="2"/>
              <a:buNone/>
              <a:defRPr/>
            </a:pPr>
            <a:r>
              <a:rPr lang="it-IT" b="1" dirty="0" smtClean="0"/>
              <a:t>C’è </a:t>
            </a:r>
            <a:r>
              <a:rPr lang="it-IT" b="1" i="1" dirty="0" err="1" smtClean="0"/>
              <a:t>maraia</a:t>
            </a:r>
            <a:r>
              <a:rPr lang="it-IT" b="1" dirty="0" smtClean="0"/>
              <a:t> in piazza.</a:t>
            </a:r>
          </a:p>
          <a:p>
            <a:pPr indent="0" fontAlgn="auto">
              <a:spcAft>
                <a:spcPts val="0"/>
              </a:spcAft>
              <a:buFont typeface="Wingdings" pitchFamily="2" charset="2"/>
              <a:buNone/>
              <a:defRPr/>
            </a:pPr>
            <a:r>
              <a:rPr lang="it-IT" b="1" dirty="0" smtClean="0"/>
              <a:t>Non abbiamo </a:t>
            </a:r>
            <a:r>
              <a:rPr lang="it-IT" b="1" i="1" dirty="0" smtClean="0"/>
              <a:t>cuccato </a:t>
            </a:r>
            <a:r>
              <a:rPr lang="it-IT" b="1" i="1" dirty="0" err="1" smtClean="0"/>
              <a:t>niberta</a:t>
            </a:r>
            <a:r>
              <a:rPr lang="it-IT" b="1" dirty="0" smtClean="0"/>
              <a:t>.</a:t>
            </a:r>
            <a:endParaRPr lang="it-IT" b="1" dirty="0"/>
          </a:p>
        </p:txBody>
      </p:sp>
      <p:sp>
        <p:nvSpPr>
          <p:cNvPr id="3" name="Titolo 2"/>
          <p:cNvSpPr>
            <a:spLocks noGrp="1"/>
          </p:cNvSpPr>
          <p:nvPr>
            <p:ph type="title"/>
          </p:nvPr>
        </p:nvSpPr>
        <p:spPr/>
        <p:txBody>
          <a:bodyPr/>
          <a:lstStyle/>
          <a:p>
            <a:pPr fontAlgn="auto">
              <a:spcAft>
                <a:spcPts val="0"/>
              </a:spcAft>
              <a:defRPr/>
            </a:pPr>
            <a:r>
              <a:rPr lang="it-IT" b="1" dirty="0" smtClean="0"/>
              <a:t>FRASEGGIO</a:t>
            </a:r>
            <a:endParaRPr lang="it-IT" b="1" dirty="0"/>
          </a:p>
        </p:txBody>
      </p:sp>
      <p:sp>
        <p:nvSpPr>
          <p:cNvPr id="46083" name="Segnaposto contenuto 3"/>
          <p:cNvSpPr>
            <a:spLocks noGrp="1"/>
          </p:cNvSpPr>
          <p:nvPr>
            <p:ph sz="quarter" idx="14"/>
          </p:nvPr>
        </p:nvSpPr>
        <p:spPr>
          <a:xfrm>
            <a:off x="4648200" y="2438400"/>
            <a:ext cx="3124200" cy="2790825"/>
          </a:xfrm>
        </p:spPr>
        <p:txBody>
          <a:bodyPr/>
          <a:lstStyle/>
          <a:p>
            <a:pPr indent="0">
              <a:buFont typeface="Wingdings" pitchFamily="2" charset="2"/>
              <a:buNone/>
            </a:pPr>
            <a:r>
              <a:rPr lang="it-IT" sz="1600" b="1" smtClean="0"/>
              <a:t>Guarda il ragazzo che scarpe!</a:t>
            </a:r>
          </a:p>
          <a:p>
            <a:pPr indent="0">
              <a:lnSpc>
                <a:spcPct val="110000"/>
              </a:lnSpc>
              <a:buFont typeface="Wingdings" pitchFamily="2" charset="2"/>
              <a:buNone/>
            </a:pPr>
            <a:r>
              <a:rPr lang="it-IT" sz="1600" b="1" smtClean="0"/>
              <a:t>Domani vado a mangiare da Vittorio.</a:t>
            </a:r>
          </a:p>
          <a:p>
            <a:pPr indent="0">
              <a:buFont typeface="Wingdings" pitchFamily="2" charset="2"/>
              <a:buNone/>
            </a:pPr>
            <a:r>
              <a:rPr lang="it-IT" sz="1600" b="1" smtClean="0"/>
              <a:t>Guarda com’è vestita la ragazza.</a:t>
            </a:r>
          </a:p>
          <a:p>
            <a:pPr indent="0">
              <a:buFont typeface="Wingdings" pitchFamily="2" charset="2"/>
              <a:buNone/>
            </a:pPr>
            <a:r>
              <a:rPr lang="it-IT" sz="1600" b="1" smtClean="0"/>
              <a:t>C’è gente in piazza.</a:t>
            </a:r>
          </a:p>
          <a:p>
            <a:pPr indent="0">
              <a:buFont typeface="Wingdings" pitchFamily="2" charset="2"/>
              <a:buNone/>
            </a:pPr>
            <a:r>
              <a:rPr lang="it-IT" sz="1600" b="1" smtClean="0"/>
              <a:t>Non abbiamo guadagnato niente.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Segnaposto contenuto 4" descr="http://turismo.provincia.savona.it/sites/default/files/imagecache/larghezza_400px_fissa/immagini/news/collezione%20gambarutti.jpg"/>
          <p:cNvPicPr>
            <a:picLocks noGrp="1"/>
          </p:cNvPicPr>
          <p:nvPr>
            <p:ph sz="quarter" idx="13"/>
          </p:nvPr>
        </p:nvPicPr>
        <p:blipFill>
          <a:blip r:embed="rId3"/>
          <a:srcRect/>
          <a:stretch>
            <a:fillRect/>
          </a:stretch>
        </p:blipFill>
        <p:spPr>
          <a:xfrm>
            <a:off x="1835150" y="1052513"/>
            <a:ext cx="5616575" cy="4510087"/>
          </a:xfrm>
        </p:spPr>
      </p:pic>
      <p:sp>
        <p:nvSpPr>
          <p:cNvPr id="47106" name="CasellaDiTesto 5"/>
          <p:cNvSpPr txBox="1">
            <a:spLocks noChangeArrowheads="1"/>
          </p:cNvSpPr>
          <p:nvPr/>
        </p:nvSpPr>
        <p:spPr bwMode="auto">
          <a:xfrm>
            <a:off x="3203575" y="2152650"/>
            <a:ext cx="3384550" cy="1016000"/>
          </a:xfrm>
          <a:prstGeom prst="rect">
            <a:avLst/>
          </a:prstGeom>
          <a:noFill/>
          <a:ln w="9525">
            <a:noFill/>
            <a:miter lim="800000"/>
            <a:headEnd/>
            <a:tailEnd/>
          </a:ln>
        </p:spPr>
        <p:txBody>
          <a:bodyPr>
            <a:spAutoFit/>
          </a:bodyPr>
          <a:lstStyle/>
          <a:p>
            <a:r>
              <a:rPr lang="it-IT" sz="6000" b="1">
                <a:solidFill>
                  <a:schemeClr val="bg1"/>
                </a:solidFill>
                <a:latin typeface="Garamond" pitchFamily="18" charset="0"/>
              </a:rPr>
              <a:t>GRAZIE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fontAlgn="auto">
              <a:spcAft>
                <a:spcPts val="0"/>
              </a:spcAft>
              <a:defRPr/>
            </a:pPr>
            <a:r>
              <a:rPr lang="it-IT" b="1" dirty="0" smtClean="0"/>
              <a:t>La piazza e il </a:t>
            </a:r>
            <a:r>
              <a:rPr lang="it-IT" b="1" dirty="0" err="1" smtClean="0"/>
              <a:t>treppo</a:t>
            </a:r>
            <a:endParaRPr lang="it-IT" b="1" dirty="0"/>
          </a:p>
        </p:txBody>
      </p:sp>
      <p:sp>
        <p:nvSpPr>
          <p:cNvPr id="17410" name="Segnaposto contenuto 3"/>
          <p:cNvSpPr>
            <a:spLocks noGrp="1"/>
          </p:cNvSpPr>
          <p:nvPr>
            <p:ph sz="quarter" idx="14"/>
          </p:nvPr>
        </p:nvSpPr>
        <p:spPr>
          <a:xfrm>
            <a:off x="4648200" y="2492375"/>
            <a:ext cx="3124200" cy="2952750"/>
          </a:xfrm>
        </p:spPr>
        <p:txBody>
          <a:bodyPr/>
          <a:lstStyle/>
          <a:p>
            <a:pPr indent="0" algn="just">
              <a:lnSpc>
                <a:spcPct val="100000"/>
              </a:lnSpc>
              <a:buFont typeface="Wingdings" pitchFamily="2" charset="2"/>
              <a:buNone/>
            </a:pPr>
            <a:r>
              <a:rPr lang="it-IT" b="1" smtClean="0"/>
              <a:t>Come si può vedere in questa stampa, lo spettacolo di burattini non era rivolto come oggi solo ai  bambini, ma era destinato anche alla popolazione adulta, che costituiva il cosiddetto TREPPO, cioè il gruppo di spettatori o anche di attori, nel caso di «recite».</a:t>
            </a:r>
          </a:p>
        </p:txBody>
      </p:sp>
      <p:pic>
        <p:nvPicPr>
          <p:cNvPr id="17411" name="irc_mi" descr="http://www.collezione-online.it/stampa%20riproduzione%20antichi%20costumi%20e%20tradizioni%20sta029.jpg">
            <a:hlinkClick r:id="rId2"/>
          </p:cNvPr>
          <p:cNvPicPr>
            <a:picLocks noGrp="1"/>
          </p:cNvPicPr>
          <p:nvPr>
            <p:ph sz="quarter" idx="13"/>
          </p:nvPr>
        </p:nvPicPr>
        <p:blipFill>
          <a:blip r:embed="rId3"/>
          <a:srcRect/>
          <a:stretch>
            <a:fillRect/>
          </a:stretch>
        </p:blipFill>
        <p:spPr>
          <a:xfrm>
            <a:off x="1371600" y="2697163"/>
            <a:ext cx="3124200" cy="26066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1"/>
          <p:cNvSpPr>
            <a:spLocks noChangeArrowheads="1"/>
          </p:cNvSpPr>
          <p:nvPr/>
        </p:nvSpPr>
        <p:spPr bwMode="auto">
          <a:xfrm>
            <a:off x="1476375" y="1773238"/>
            <a:ext cx="5832475" cy="3416300"/>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it-IT" b="1">
                <a:latin typeface="Garamond" pitchFamily="18" charset="0"/>
              </a:rPr>
              <a:t>Con le Fiere si diffusero i «Castelli dei burattini» e i «Teatrini delle marionette».</a:t>
            </a:r>
          </a:p>
          <a:p>
            <a:pPr marL="285750" indent="-285750" algn="just">
              <a:buFont typeface="Wingdings" pitchFamily="2" charset="2"/>
              <a:buChar char="Ø"/>
            </a:pPr>
            <a:r>
              <a:rPr lang="it-IT" b="1">
                <a:latin typeface="Garamond" pitchFamily="18" charset="0"/>
              </a:rPr>
              <a:t>Con essi si veicolava la conoscenza della storia, delle leggende dei Santi, delle abitudini delle popolazioni di altre zone e anche dei fatti di cronaca.</a:t>
            </a:r>
          </a:p>
          <a:p>
            <a:pPr marL="285750" indent="-285750" algn="just">
              <a:buFont typeface="Wingdings" pitchFamily="2" charset="2"/>
              <a:buChar char="Ø"/>
            </a:pPr>
            <a:r>
              <a:rPr lang="it-IT" b="1">
                <a:latin typeface="Garamond" pitchFamily="18" charset="0"/>
              </a:rPr>
              <a:t>Poiché seguivano le fiere nei loro spostamenti di luogo in luogo erano nomadi, abituati a lunghi viaggi e per questo entrarono presto in contatto con i Rom, che dominavano la categoria dei saltimbanchi e gli spettacoli con animali ammaestrati. </a:t>
            </a:r>
          </a:p>
          <a:p>
            <a:pPr marL="285750" indent="-285750" algn="just">
              <a:buFont typeface="Wingdings" pitchFamily="2" charset="2"/>
              <a:buChar char="Ø"/>
            </a:pPr>
            <a:r>
              <a:rPr lang="it-IT" b="1">
                <a:latin typeface="Garamond" pitchFamily="18" charset="0"/>
              </a:rPr>
              <a:t>Dai Rom presero alcuni termini del gergo che nel tempo elaborarono.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0" y="1676400"/>
            <a:ext cx="2819400" cy="600075"/>
          </a:xfrm>
        </p:spPr>
        <p:txBody>
          <a:bodyPr/>
          <a:lstStyle/>
          <a:p>
            <a:pPr fontAlgn="auto">
              <a:spcAft>
                <a:spcPts val="0"/>
              </a:spcAft>
              <a:defRPr/>
            </a:pPr>
            <a:endParaRPr lang="it-IT"/>
          </a:p>
        </p:txBody>
      </p:sp>
      <p:sp>
        <p:nvSpPr>
          <p:cNvPr id="19458" name="Segnaposto testo 2"/>
          <p:cNvSpPr>
            <a:spLocks noGrp="1"/>
          </p:cNvSpPr>
          <p:nvPr>
            <p:ph type="body" sz="half" idx="2"/>
          </p:nvPr>
        </p:nvSpPr>
        <p:spPr>
          <a:xfrm>
            <a:off x="4953000" y="2276475"/>
            <a:ext cx="2819400" cy="2905125"/>
          </a:xfrm>
        </p:spPr>
        <p:txBody>
          <a:bodyPr/>
          <a:lstStyle/>
          <a:p>
            <a:endParaRPr lang="it-IT" smtClean="0"/>
          </a:p>
        </p:txBody>
      </p:sp>
      <p:pic>
        <p:nvPicPr>
          <p:cNvPr id="19459" name="Immagine 4" descr="http://upload.wikimedia.org/wikipedia/commons/thumb/0/05/Burattini_ca_1770.jpg/220px-Burattini_ca_1770.jpg">
            <a:hlinkClick r:id="rId2"/>
          </p:cNvPr>
          <p:cNvPicPr>
            <a:picLocks noChangeAspect="1" noChangeArrowheads="1"/>
          </p:cNvPicPr>
          <p:nvPr/>
        </p:nvPicPr>
        <p:blipFill>
          <a:blip r:embed="rId3"/>
          <a:srcRect/>
          <a:stretch>
            <a:fillRect/>
          </a:stretch>
        </p:blipFill>
        <p:spPr bwMode="auto">
          <a:xfrm>
            <a:off x="1331913" y="1557338"/>
            <a:ext cx="3095625" cy="3671887"/>
          </a:xfrm>
          <a:prstGeom prst="rect">
            <a:avLst/>
          </a:prstGeom>
          <a:noFill/>
          <a:ln w="9525">
            <a:noFill/>
            <a:miter lim="800000"/>
            <a:headEnd/>
            <a:tailEnd/>
          </a:ln>
        </p:spPr>
      </p:pic>
      <p:pic>
        <p:nvPicPr>
          <p:cNvPr id="19460" name="Immagine 5" descr="Stampa antica SPETTACOLO di BURATTINI in Francia Guignol 1870 Old Print">
            <a:hlinkClick r:id="rId4" tooltip="&quot;Clicca sull'immagine per accedere Stampa antica SPETTACOLO di BURATTINI in Francia Guignol 1870 Old Print&quot;"/>
          </p:cNvPr>
          <p:cNvPicPr>
            <a:picLocks noChangeAspect="1" noChangeArrowheads="1"/>
          </p:cNvPicPr>
          <p:nvPr/>
        </p:nvPicPr>
        <p:blipFill>
          <a:blip r:embed="rId5"/>
          <a:srcRect/>
          <a:stretch>
            <a:fillRect/>
          </a:stretch>
        </p:blipFill>
        <p:spPr bwMode="auto">
          <a:xfrm>
            <a:off x="4716463" y="1557338"/>
            <a:ext cx="3240087"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1" descr="Stampa antica SPETTACOLO BURATTINI nella Francia rivoluzionaria 1883 Old print">
            <a:hlinkClick r:id="rId2" tooltip="&quot;Clicca sull'immagine per accedere Stampa antica SPETTACOLO BURATTINI nella Francia rivoluzionaria 1883 Old print&quot;"/>
          </p:cNvPr>
          <p:cNvPicPr>
            <a:picLocks noChangeAspect="1" noChangeArrowheads="1"/>
          </p:cNvPicPr>
          <p:nvPr/>
        </p:nvPicPr>
        <p:blipFill>
          <a:blip r:embed="rId3"/>
          <a:srcRect/>
          <a:stretch>
            <a:fillRect/>
          </a:stretch>
        </p:blipFill>
        <p:spPr bwMode="auto">
          <a:xfrm>
            <a:off x="1116013" y="1341438"/>
            <a:ext cx="2951162" cy="4175125"/>
          </a:xfrm>
          <a:prstGeom prst="rect">
            <a:avLst/>
          </a:prstGeom>
          <a:noFill/>
          <a:ln w="9525">
            <a:noFill/>
            <a:miter lim="800000"/>
            <a:headEnd/>
            <a:tailEnd/>
          </a:ln>
        </p:spPr>
      </p:pic>
      <p:pic>
        <p:nvPicPr>
          <p:cNvPr id="20482" name="Immagine 2" descr="Stampa antica NAPOLI la strada burattini scrivano cantastorie 1834 Old print">
            <a:hlinkClick r:id="rId4" tooltip="&quot;Clicca sull'immagine per accedere Stampa antica NAPOLI la strada burattini scrivano cantastorie 1834 Old print&quot;"/>
          </p:cNvPr>
          <p:cNvPicPr>
            <a:picLocks noChangeAspect="1" noChangeArrowheads="1"/>
          </p:cNvPicPr>
          <p:nvPr/>
        </p:nvPicPr>
        <p:blipFill>
          <a:blip r:embed="rId5"/>
          <a:srcRect/>
          <a:stretch>
            <a:fillRect/>
          </a:stretch>
        </p:blipFill>
        <p:spPr bwMode="auto">
          <a:xfrm>
            <a:off x="4284663" y="2133600"/>
            <a:ext cx="3600450"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testo 3"/>
          <p:cNvSpPr>
            <a:spLocks noGrp="1"/>
          </p:cNvSpPr>
          <p:nvPr>
            <p:ph type="body" sz="half" idx="2"/>
          </p:nvPr>
        </p:nvSpPr>
        <p:spPr>
          <a:xfrm>
            <a:off x="4953000" y="1989138"/>
            <a:ext cx="2819400" cy="3162300"/>
          </a:xfrm>
        </p:spPr>
        <p:txBody>
          <a:bodyPr/>
          <a:lstStyle/>
          <a:p>
            <a:r>
              <a:rPr lang="it-IT" sz="1600" b="1" smtClean="0"/>
              <a:t>La popolarità dei burattini (e delle marionette) portò in epoche successive al loro trasferimento nell’ambito delle classi alte, ma con il diverso significato di divertimento per bambini. </a:t>
            </a:r>
          </a:p>
        </p:txBody>
      </p:sp>
      <p:pic>
        <p:nvPicPr>
          <p:cNvPr id="21506" name="irc_mi" descr="http://www.libreriapeyrot.com/vetrina/s086.jpg">
            <a:hlinkClick r:id="rId2"/>
          </p:cNvPr>
          <p:cNvPicPr>
            <a:picLocks noGrp="1"/>
          </p:cNvPicPr>
          <p:nvPr>
            <p:ph type="pic" idx="1"/>
          </p:nvPr>
        </p:nvPicPr>
        <p:blipFill>
          <a:blip r:embed="rId3"/>
          <a:srcRect t="11359" b="11359"/>
          <a:stretch>
            <a:fillRect/>
          </a:stretch>
        </p:blipFill>
        <p:spPr>
          <a:prstGeom prst="rect">
            <a:avLst/>
          </a:prstGeom>
          <a:noFill/>
          <a:ln w="9525" cmpd="sng">
            <a:miter lim="800000"/>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b="1" dirty="0" smtClean="0"/>
              <a:t>Le baracche</a:t>
            </a:r>
            <a:endParaRPr lang="it-IT" b="1" dirty="0"/>
          </a:p>
        </p:txBody>
      </p:sp>
      <p:sp>
        <p:nvSpPr>
          <p:cNvPr id="22530" name="Segnaposto contenuto 2"/>
          <p:cNvSpPr>
            <a:spLocks noGrp="1"/>
          </p:cNvSpPr>
          <p:nvPr>
            <p:ph idx="1"/>
          </p:nvPr>
        </p:nvSpPr>
        <p:spPr>
          <a:xfrm>
            <a:off x="1371600" y="2438400"/>
            <a:ext cx="6400800" cy="3048000"/>
          </a:xfrm>
        </p:spPr>
        <p:txBody>
          <a:bodyPr/>
          <a:lstStyle/>
          <a:p>
            <a:pPr marL="285750" indent="-285750" algn="just">
              <a:buFont typeface="Wingdings" pitchFamily="2" charset="2"/>
              <a:buChar char="Ø"/>
            </a:pPr>
            <a:r>
              <a:rPr lang="it-IT" b="1" smtClean="0"/>
              <a:t>Rispetto alle Fiere, la collocazione dei burattini era poco dopo l’entrata, assieme alle altre ATTRAZIONI, che servivano a far penetrare gli spettatori (e possibili acquirenti) all’interno della fiera.</a:t>
            </a:r>
          </a:p>
          <a:p>
            <a:pPr marL="285750" indent="-285750" algn="just">
              <a:buFont typeface="Wingdings" pitchFamily="2" charset="2"/>
              <a:buChar char="Ø"/>
            </a:pPr>
            <a:r>
              <a:rPr lang="it-IT" b="1" smtClean="0"/>
              <a:t>Si trattava delle cosiddette BARACCHE D’ENTRATA, smontabili, dipinte a vivaci colori, alcune delle quali erano chiuse, diversamente da quella dei burattini che era aperta.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moda">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avatta ner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1703</Words>
  <Application>Microsoft Office PowerPoint</Application>
  <PresentationFormat>Presentazione su schermo (4:3)</PresentationFormat>
  <Paragraphs>142</Paragraphs>
  <Slides>33</Slides>
  <Notes>1</Notes>
  <HiddenSlides>0</HiddenSlides>
  <MMClips>0</MMClips>
  <ScaleCrop>false</ScaleCrop>
  <HeadingPairs>
    <vt:vector size="6" baseType="variant">
      <vt:variant>
        <vt:lpstr>Caratteri utilizzati</vt:lpstr>
      </vt:variant>
      <vt:variant>
        <vt:i4>5</vt:i4>
      </vt:variant>
      <vt:variant>
        <vt:lpstr>Modello struttura</vt:lpstr>
      </vt:variant>
      <vt:variant>
        <vt:i4>8</vt:i4>
      </vt:variant>
      <vt:variant>
        <vt:lpstr>Titoli diapositive</vt:lpstr>
      </vt:variant>
      <vt:variant>
        <vt:i4>33</vt:i4>
      </vt:variant>
    </vt:vector>
  </HeadingPairs>
  <TitlesOfParts>
    <vt:vector size="46" baseType="lpstr">
      <vt:lpstr>Garamond</vt:lpstr>
      <vt:lpstr>Arial</vt:lpstr>
      <vt:lpstr>Wingdings</vt:lpstr>
      <vt:lpstr>Calibri</vt:lpstr>
      <vt:lpstr>Times New Roman</vt:lpstr>
      <vt:lpstr>Alta moda</vt:lpstr>
      <vt:lpstr>Alta moda</vt:lpstr>
      <vt:lpstr>Alta moda</vt:lpstr>
      <vt:lpstr>Alta moda</vt:lpstr>
      <vt:lpstr>Alta moda</vt:lpstr>
      <vt:lpstr>Alta moda</vt:lpstr>
      <vt:lpstr>Alta moda</vt:lpstr>
      <vt:lpstr>Alta moda</vt:lpstr>
      <vt:lpstr>IL TEATRO DEI BURATTINI. IDENTITÀ, ALTERITÀ E FUNZIONE DIDATTICA NELL’ATTIVITÀ DEGLI OPERATORI DELLO SPETTACOLO VIAGGIANTE</vt:lpstr>
      <vt:lpstr>IL BURATTINO</vt:lpstr>
      <vt:lpstr>GLI ESORDI</vt:lpstr>
      <vt:lpstr>LA PIAZZA E IL TREPPO</vt:lpstr>
      <vt:lpstr>Diapositiva 5</vt:lpstr>
      <vt:lpstr>Diapositiva 6</vt:lpstr>
      <vt:lpstr>Diapositiva 7</vt:lpstr>
      <vt:lpstr>Diapositiva 8</vt:lpstr>
      <vt:lpstr>LE BARACCHE</vt:lpstr>
      <vt:lpstr>Diapositiva 10</vt:lpstr>
      <vt:lpstr>Diapositiva 11</vt:lpstr>
      <vt:lpstr>Diapositiva 12</vt:lpstr>
      <vt:lpstr>Diapositiva 13</vt:lpstr>
      <vt:lpstr>Diapositiva 14</vt:lpstr>
      <vt:lpstr>I GRUPPI</vt:lpstr>
      <vt:lpstr>GLI SPOSTAMENTI</vt:lpstr>
      <vt:lpstr>Diapositiva 17</vt:lpstr>
      <vt:lpstr>LE FAMIGLIE</vt:lpstr>
      <vt:lpstr>Diapositiva 19</vt:lpstr>
      <vt:lpstr>LA DONNA</vt:lpstr>
      <vt:lpstr>MATRIMONI E DISCRIMINAZIONE</vt:lpstr>
      <vt:lpstr>Diapositiva 22</vt:lpstr>
      <vt:lpstr>Diapositiva 23</vt:lpstr>
      <vt:lpstr>Diapositiva 24</vt:lpstr>
      <vt:lpstr>Diapositiva 25</vt:lpstr>
      <vt:lpstr>Diapositiva 26</vt:lpstr>
      <vt:lpstr>Diapositiva 27</vt:lpstr>
      <vt:lpstr>IL GERGO DRITTO (V. SILVIA PILI, 2011)</vt:lpstr>
      <vt:lpstr>UN BREVE ELENCO DI TERMINI</vt:lpstr>
      <vt:lpstr>Diapositiva 30</vt:lpstr>
      <vt:lpstr>Diapositiva 31</vt:lpstr>
      <vt:lpstr>FRASEGGIO</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Antropologi</dc:creator>
  <cp:lastModifiedBy>lenzi</cp:lastModifiedBy>
  <cp:revision>45</cp:revision>
  <dcterms:created xsi:type="dcterms:W3CDTF">2014-02-25T12:48:26Z</dcterms:created>
  <dcterms:modified xsi:type="dcterms:W3CDTF">2014-03-03T07:20:48Z</dcterms:modified>
</cp:coreProperties>
</file>